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0" r:id="rId3"/>
    <p:sldId id="263" r:id="rId4"/>
    <p:sldId id="259" r:id="rId5"/>
    <p:sldId id="265" r:id="rId6"/>
    <p:sldId id="266" r:id="rId7"/>
    <p:sldId id="262" r:id="rId8"/>
    <p:sldId id="267" r:id="rId9"/>
    <p:sldId id="268" r:id="rId10"/>
    <p:sldId id="269" r:id="rId11"/>
    <p:sldId id="272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82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1F7D-EA40-41D7-9D14-FE24C5C62BF5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DD116-4230-4543-B197-0BC458E2AF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DD116-4230-4543-B197-0BC458E2AF2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E35B4-16E0-4E23-8C9B-0C4D15A08C6C}" type="datetimeFigureOut">
              <a:rPr lang="el-GR" smtClean="0"/>
              <a:pPr/>
              <a:t>26/1/2012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6C897C-79E0-4EA4-AA69-1C518D4E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>
            <a:normAutofit/>
          </a:bodyPr>
          <a:lstStyle/>
          <a:p>
            <a:r>
              <a:rPr lang="el-GR" sz="4000" i="1" dirty="0" smtClean="0">
                <a:solidFill>
                  <a:schemeClr val="tx1">
                    <a:lumMod val="85000"/>
                  </a:schemeClr>
                </a:solidFill>
              </a:rPr>
              <a:t>Τρίτη Περίοδος (1669-1830)</a:t>
            </a:r>
            <a:endParaRPr lang="el-GR" sz="4000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1">
                    <a:lumMod val="85000"/>
                  </a:schemeClr>
                </a:solidFill>
              </a:rPr>
              <a:t>Μούχρωμα</a:t>
            </a:r>
            <a:endParaRPr lang="el-GR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39552" y="548680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1817 ο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Κόουλριτζ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όρισε την ποίηση ως προϊόν «εκείνης της συνθετικής και μαγικής δύναμης, στην οποία έχουμε αποκλειστικά επιφυλάξει το όνομα της φαντασίας&gt;&gt;, παρέχοντας το στίγμα της λογοτεχνικής παραγωγής στα συμφραζόμενα του ρομαντικού κινήματος.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3212976"/>
            <a:ext cx="76328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Μέσα σ’ αυτά τα πλαίσια, ο ρομαντικός λυρισμός αναδεικνύει ήρωες ανήσυχους και μελαγχολικούς, πλημμυρισμένους από το αίσθημα της απελπισίας, από το αίσθημα του μοιραίου και του ανολοκλήρωτου, που πολλές φορές μετατρέπεται σε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θανατολαγνεία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3568" y="263691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Κοινό χαρακτηριστικό των ρομαντικών συγγραφέων είναι επίσης η νοσταλγία ενός ανεπιτήδευτου παρελθόντος, που αφενός οδηγεί στο ενδιαφέρον για την παραδοσιακή αγροτική κοινωνία</a:t>
            </a:r>
            <a:r>
              <a:rPr lang="en-US" sz="25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6926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Σε αντιστοιχία, οι ρομαντικοί ποιητές</a:t>
            </a:r>
            <a:r>
              <a:rPr lang="en-US" sz="25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εκτιμούν την ακεραιότητα, την ειλικρίνεια και την αφοσίωση σε κάποιο ιδεώδες για το οποίο αξίζει κανείς να θυσιάσει τα πάντα, ακόμα και τον ίδιο του τον εαυτό</a:t>
            </a:r>
            <a:r>
              <a:rPr lang="en-US" sz="25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4437112"/>
            <a:ext cx="75608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Οι συγγραφείς του ρομαντικού κινήματος συχνά αντλούν τα θέματά τους από τις λαϊκές παραδόσεις, την εθνική ιστορία και τους μεσαιωνικούς θρύλους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35696" y="476672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800" b="1" dirty="0" smtClean="0">
                <a:solidFill>
                  <a:schemeClr val="bg1"/>
                </a:solidFill>
              </a:rPr>
              <a:t>Επτανησιακή σχολή</a:t>
            </a:r>
            <a:endParaRPr lang="el-GR" sz="3800" b="1" dirty="0">
              <a:solidFill>
                <a:schemeClr val="bg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55679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Με τον όρο επτανησιακή σχολή εννοούμε τη λογοτεχνική παραγωγή των Ιονίων νήσων από τις τελευταίες δεκαετίας του 18ου αι. έως το τέλος του 19ου αι.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3212976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 όρος επτανησιακή σχολή εισήχθη από τον Ροΐδη και τον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Ασώπιο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στο 2ο μισό του 19ου αιώνα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7544" y="4365104"/>
            <a:ext cx="69847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πρώτο ελληνικό γυναικείο πεζογράφημα ήταν της Ελισάβετ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Μουτζάν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-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Μαρτινέγκου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το 1831.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7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229200"/>
            <a:ext cx="453650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3568" y="476672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827584" y="548680"/>
            <a:ext cx="74168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Ελάσσονες θεωρούνται ποιητές όπως ο Ιωάννης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Πετριτσόπουλος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, ο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Μελισσηνός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, ο Π.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Πανάς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, ανάμεσά τους διακρίνονται οι Λορέντζος Μαβίλης με τα αριστοτεχνικά σονέτα του ο Σπαταλάς κι  ο Μαρίνος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Σγούρος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99592" y="2852936"/>
            <a:ext cx="7344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Στον  αντίποδα της πεζογραφικής παραγωγής βρίσκεται η παραγωγή κριτικών δοκιμίων όπως ο Διάλογος του Σολωμού , Πολυλά , 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Καλοσγούρου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99592" y="436510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Εκπρόσωποι τέλος της θεατρικής παραγωγής για την ίδια περίοδο στην επτανησιακή σχολή είναι οι θεατρικοί συγγραφείς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Ρούσμελης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, ο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Γουζέλης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και ο Ζαμπέλιος.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VH,HK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992888" cy="595044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Βιογραφία  του Λορέντζου Μαβίλη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6" y="2276872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1878 γράφτηκε στην φιλοσοφική σχολή του Πανεπιστημίου Αθηνών την οποία εγκατέλειψε μετά ένα χρόνο για να σπουδάσει στην Γερμανία φιλολογία και κυρίως γλωσσολογία και φιλοσοφία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95536" y="1340768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O </a:t>
            </a:r>
            <a:r>
              <a:rPr lang="el-GR" sz="2500" i="1" dirty="0" smtClean="0">
                <a:solidFill>
                  <a:schemeClr val="tx1">
                    <a:lumMod val="85000"/>
                  </a:schemeClr>
                </a:solidFill>
              </a:rPr>
              <a:t>Λορέντζος Μαβίλης 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γεννήθηκε στις 6 Σεπτεμβρίου 1860 στην Ιθάκη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5536" y="4005064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1890 στις 16 Ιουνίου αναγορεύτηκε διδάκτωρ της φιλοσοφίας του Πανεπιστημίου του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Έρλαγκεν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της Βαυαρίας.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5536" y="5085184"/>
            <a:ext cx="76328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1910 εξελέγη βουλευτής του κόμματος των Φιλελευθέρων του Ελευθερίου Βενιζέλου στην αναθεωρητική Βουλή</a:t>
            </a:r>
            <a:r>
              <a:rPr lang="en-US" sz="25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67544" y="332656"/>
            <a:ext cx="76328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1896: Ο Μαβίλης συμμετείχε στην επανάσταση της Κρήτης, πολεμώντας μαζί με τους αντάρτες στα κρητικά βουνά.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67544" y="1628800"/>
            <a:ext cx="75608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1897: Κατά τον ελληνοτουρκικό πόλεμο, ο Μαβίλης συγκέντρωσε εβδομήντα Κερκυραίους εθελοντές και πήγαν να πολεμήσουν στην Ήπειρο, όπου και τραυματίστηκε στο χέρι. Τα έξοδα της εκστρατείας των εθελοντών αυτών τα κάλυπτε ο ίδιος.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67544" y="3645024"/>
            <a:ext cx="70567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Στον Βαλκανικό πόλεμο του 1912 ο Μαβίλης παρά τα 53 του χρόνια κατετάγη εθελοντής λοχαγός των  Γαριφαλιών 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Ερυθροχιτώνων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7544" y="5013176"/>
            <a:ext cx="79208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 Μαβίλης πέθανε στις 28 Νοεμβρίου 1912 ενώ πολεμούσε εναντίον των Τούρκων  στο χωριό Δρίσκος , έξω από τα Γιάννενα. 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907704" y="548680"/>
          <a:ext cx="5017283" cy="5742660"/>
        </p:xfrm>
        <a:graphic>
          <a:graphicData uri="http://schemas.openxmlformats.org/drawingml/2006/table">
            <a:tbl>
              <a:tblPr/>
              <a:tblGrid>
                <a:gridCol w="5017283"/>
              </a:tblGrid>
              <a:tr h="526815">
                <a:tc>
                  <a:txBody>
                    <a:bodyPr/>
                    <a:lstStyle/>
                    <a:p>
                      <a:pPr algn="ctr"/>
                      <a:r>
                        <a:rPr lang="el-GR" sz="3800" b="1" u="sng" dirty="0">
                          <a:solidFill>
                            <a:schemeClr val="bg1"/>
                          </a:solidFill>
                        </a:rPr>
                        <a:t>Μούχρωμα</a:t>
                      </a:r>
                    </a:p>
                    <a:p>
                      <a:r>
                        <a:rPr lang="el-GR" sz="1500" dirty="0"/>
                        <a:t> </a:t>
                      </a:r>
                    </a:p>
                  </a:txBody>
                  <a:tcPr marL="56444" marR="56444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endParaRPr lang="el-GR" sz="1500"/>
                    </a:p>
                  </a:txBody>
                  <a:tcPr marL="56444" marR="56444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148">
                <a:tc>
                  <a:txBody>
                    <a:bodyPr/>
                    <a:lstStyle/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Φυσάει τ’ αεράκι μ’ ανάλαφρη φόρα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και τες τριανταφυλλιές αργά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σαλέβει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·</a:t>
                      </a:r>
                    </a:p>
                    <a:p>
                      <a:pPr algn="ctr"/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στες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καρδιές και στην πλάση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βασιλέβει</a:t>
                      </a:r>
                      <a:endParaRPr lang="el-GR" sz="21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Ρόδινο σούρουπο, ώρα </a:t>
                      </a:r>
                      <a:r>
                        <a:rPr lang="el-GR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μυροφόρα,</a:t>
                      </a:r>
                      <a:endParaRPr lang="en-US" sz="2100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100" b="1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  </a:t>
                      </a:r>
                      <a:r>
                        <a:rPr lang="el-GR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Χρυσή 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θυμητικών ονείρων ώρα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που η ψυχή τη γαλήνη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προμαντέβει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την αιώνια γαλήνη, και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αγναντέβει</a:t>
                      </a:r>
                      <a:endParaRPr lang="el-GR" sz="21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σα για στερνή φορά κάθε της γνώρα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αξέχαστη· ξανθές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κρινοτραχήλες</a:t>
                      </a:r>
                      <a:endParaRPr lang="el-GR" sz="21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100" b="1" i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100" i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 </a:t>
                      </a:r>
                      <a:r>
                        <a:rPr lang="el-GR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αγάπες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, γαλανά βασιλεμένα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μάτια ογρά και φιλιά και ανατριχίλες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και δάκρυα· πλάνα δώρα ζηλεμένα</a:t>
                      </a:r>
                    </a:p>
                    <a:p>
                      <a:pPr algn="ctr"/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της ζήσης που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αχνοσβυέται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και τελειώνει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  </a:t>
                      </a:r>
                      <a:r>
                        <a:rPr lang="el-GR" sz="21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σαν 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το θαμπό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γιουλί</a:t>
                      </a:r>
                      <a:r>
                        <a:rPr lang="el-GR" sz="21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που ολοένα </a:t>
                      </a:r>
                      <a:r>
                        <a:rPr lang="el-GR" sz="21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λυώνει</a:t>
                      </a:r>
                      <a:r>
                        <a:rPr lang="el-GR" sz="2000" dirty="0" smtClean="0"/>
                        <a:t>.</a:t>
                      </a:r>
                      <a:endParaRPr lang="el-GR" sz="2000" dirty="0"/>
                    </a:p>
                  </a:txBody>
                  <a:tcPr marL="56444" marR="56444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3 - Εικόνα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00022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231330-157969-LORENTZOS MABILHS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24744"/>
            <a:ext cx="21602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547664" y="548680"/>
            <a:ext cx="6013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800" b="1" dirty="0" smtClean="0">
                <a:solidFill>
                  <a:schemeClr val="bg1"/>
                </a:solidFill>
              </a:rPr>
              <a:t>Το νόημα του ποιήματος </a:t>
            </a:r>
            <a:endParaRPr lang="el-GR" sz="3800" b="1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844824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 ποιητής παρουσιάζει το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ποιήμα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του με κυριολεκτικό τρόπο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χρησιμοποιώτας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μια εικόνα της φύσης.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996952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Παριστάνετε να αγναντεύει, να ξαναθυμάται δηλαδή όλα όσα έζησε σαν να’ ναι η τελευταία φορά που 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ζεί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κάτι.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4509120"/>
            <a:ext cx="75608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Ξανθές ωραίες, αγαπημένες γυναίκες με γαλανά μάτια, άσπρους λαιμούς σαν τα κρίνα, δακρυσμένα μάτια, φιλιά και ανατριχίλες.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404664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 ποιητής καταλήγει στο συμπέρασμα πως όλες οι προηγούμενες εμπειρίες του δεν ήταν παρά &lt;&lt; </a:t>
            </a:r>
            <a:r>
              <a:rPr lang="el-GR" sz="2500" i="1" dirty="0" smtClean="0">
                <a:solidFill>
                  <a:schemeClr val="tx1">
                    <a:lumMod val="85000"/>
                  </a:schemeClr>
                </a:solidFill>
              </a:rPr>
              <a:t>δώρα ζηλεμένα της 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&gt;&gt; και κάνουν τον άνθρωπο να πιστεύει πως θα υπάρχουν για πάντα και η ζωή του θα’ ναι πάντα τόσο ωραία. Η ζωή περνάει και τελειώνει γρήγορα σαν το θαμπό γυαλί που ολοένα λιώνει και ο θάνατος. (Η μετάβαση δηλαδή του ανθρώπου στην κατάσταση της αιώνιας γαλήνης παραμονεύει).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rentzos_Mavilis,_Greek_poet_-_Athens,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83568" y="1556792"/>
            <a:ext cx="76328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i="1" dirty="0" smtClean="0">
                <a:solidFill>
                  <a:schemeClr val="tx1">
                    <a:lumMod val="85000"/>
                  </a:schemeClr>
                </a:solidFill>
              </a:rPr>
              <a:t>Ο στίχος</a:t>
            </a:r>
            <a:r>
              <a:rPr lang="en-US" sz="2500" i="1" dirty="0" smtClean="0">
                <a:solidFill>
                  <a:schemeClr val="tx1">
                    <a:lumMod val="85000"/>
                  </a:schemeClr>
                </a:solidFill>
              </a:rPr>
              <a:t>: </a:t>
            </a:r>
            <a:r>
              <a:rPr lang="en-US" sz="2500" dirty="0" smtClean="0">
                <a:solidFill>
                  <a:schemeClr val="tx1">
                    <a:lumMod val="85000"/>
                  </a:schemeClr>
                </a:solidFill>
              </a:rPr>
              <a:t>E</a:t>
            </a:r>
            <a:r>
              <a:rPr lang="el-GR" sz="2500" dirty="0" err="1" smtClean="0">
                <a:solidFill>
                  <a:schemeClr val="tx1">
                    <a:lumMod val="85000"/>
                  </a:schemeClr>
                </a:solidFill>
              </a:rPr>
              <a:t>ίναι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 ενδεκασύλλαβος με ιαμβικό μέτρο και η ομοιοκαταληξία είναι παροξύτονη και σταυρωτή. (π.χ. φόρα-μυροφόρα , σαλεύει-βασιλεύει).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55576" y="548680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800" b="1" dirty="0" smtClean="0">
                <a:solidFill>
                  <a:schemeClr val="bg1"/>
                </a:solidFill>
              </a:rPr>
              <a:t>Χαρακτηριστικά του ποιήματος</a:t>
            </a:r>
            <a:endParaRPr lang="el-GR" sz="38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55576" y="292494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i="1" dirty="0" smtClean="0">
                <a:solidFill>
                  <a:schemeClr val="tx1">
                    <a:lumMod val="85000"/>
                  </a:schemeClr>
                </a:solidFill>
              </a:rPr>
              <a:t>Εικόνες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: Με αυτές ο ποιητής καταφέρνει να αποτυπώσει την εμπειρία αλλά και της απόψεις του για τι ζωή. (φυσάει τ' αεράκι με ανάλαφρη φορά).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55576" y="472514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i="1" dirty="0" smtClean="0">
                <a:solidFill>
                  <a:schemeClr val="tx1">
                    <a:lumMod val="85000"/>
                  </a:schemeClr>
                </a:solidFill>
              </a:rPr>
              <a:t>Γλώσσα</a:t>
            </a: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: Ο λόγος είναι καλά δεμένος , ώστε το ποίημα μπορεί να χαρακτηριστεί ως ένα από τα καλύτερα σονέτα της ελληνικής λογοτεχνικής παραγωγής.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476672"/>
            <a:ext cx="856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" b="1" dirty="0" smtClean="0">
                <a:solidFill>
                  <a:schemeClr val="bg1"/>
                </a:solidFill>
              </a:rPr>
              <a:t>Ρομαντισμός και Κοινά Χαρακτηριστικά</a:t>
            </a:r>
            <a:r>
              <a:rPr lang="el-GR" sz="3500" dirty="0" smtClean="0"/>
              <a:t> </a:t>
            </a:r>
            <a:endParaRPr lang="el-GR" sz="3500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6" y="1484784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Το λογοτεχνικό κίνημα που εξαπλώθηκε στην Ευρώπη το πρώτο ήμισυ του 19 αιώνα , με επίκεντρο την Γερμανία , την Αγγλία και τη Γαλλία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95536" y="3068960"/>
            <a:ext cx="74888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Οι ρομαντικοί συγγραφείς αντιτάχθηκαν στο κλασικό ιδεώδες της τέλειας ορθολογικής μίμησης της πραγματικότητας , αντιπροτείνοντας την έκφραση των εσωτερικών συναισθημάτων μέσω:</a:t>
            </a:r>
            <a:b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• της ευαισθησίας</a:t>
            </a:r>
            <a:b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• της ατομικής προοπτικής του κόσμου</a:t>
            </a:r>
            <a:b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l-GR" sz="2500" dirty="0" smtClean="0">
                <a:solidFill>
                  <a:schemeClr val="tx1">
                    <a:lumMod val="85000"/>
                  </a:schemeClr>
                </a:solidFill>
              </a:rPr>
              <a:t>• και της δημιουργικής φαντασίας</a:t>
            </a:r>
            <a:endParaRPr lang="el-GR" sz="25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387</TotalTime>
  <Words>824</Words>
  <Application>Microsoft Office PowerPoint</Application>
  <PresentationFormat>Προβολή στην οθόνη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Χαρτί</vt:lpstr>
      <vt:lpstr>Μούχρωμα</vt:lpstr>
      <vt:lpstr>Βιογραφία  του Λορέντζου Μαβίλη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Μούχρωμα</dc:title>
  <dc:creator>Kansu</dc:creator>
  <cp:lastModifiedBy>Your User Name</cp:lastModifiedBy>
  <cp:revision>43</cp:revision>
  <dcterms:created xsi:type="dcterms:W3CDTF">2011-12-20T13:05:36Z</dcterms:created>
  <dcterms:modified xsi:type="dcterms:W3CDTF">2012-01-26T19:35:54Z</dcterms:modified>
</cp:coreProperties>
</file>