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70" r:id="rId2"/>
    <p:sldId id="257" r:id="rId3"/>
    <p:sldId id="259" r:id="rId4"/>
    <p:sldId id="261" r:id="rId5"/>
    <p:sldId id="262" r:id="rId6"/>
    <p:sldId id="260" r:id="rId7"/>
    <p:sldId id="263" r:id="rId8"/>
    <p:sldId id="264" r:id="rId9"/>
    <p:sldId id="265" r:id="rId10"/>
    <p:sldId id="266"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4639" autoAdjust="0"/>
  </p:normalViewPr>
  <p:slideViewPr>
    <p:cSldViewPr>
      <p:cViewPr varScale="1">
        <p:scale>
          <a:sx n="60" d="100"/>
          <a:sy n="60" d="100"/>
        </p:scale>
        <p:origin x="-786" y="-90"/>
      </p:cViewPr>
      <p:guideLst>
        <p:guide orient="horz" pos="2160"/>
        <p:guide pos="2880"/>
      </p:guideLst>
    </p:cSldViewPr>
  </p:slideViewPr>
  <p:outlineViewPr>
    <p:cViewPr>
      <p:scale>
        <a:sx n="33" d="100"/>
        <a:sy n="33" d="100"/>
      </p:scale>
      <p:origin x="0" y="1284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25D1D3-A708-4499-8857-94D7766F5A9F}" type="datetimeFigureOut">
              <a:rPr lang="en-US" smtClean="0"/>
              <a:pPr/>
              <a:t>6/1/2012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CBDAC8-2E7B-42BD-A24F-FAF886FFC4E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33CBDAC8-2E7B-42BD-A24F-FAF886FFC4E1}"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A055947-0819-4544-88C4-5A87E5B70EF5}"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5947-0819-4544-88C4-5A87E5B70EF5}"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5947-0819-4544-88C4-5A87E5B70EF5}"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A055947-0819-4544-88C4-5A87E5B70EF5}"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A055947-0819-4544-88C4-5A87E5B70EF5}" type="datetimeFigureOut">
              <a:rPr lang="en-US" smtClean="0"/>
              <a:pPr/>
              <a:t>6/1/2012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A055947-0819-4544-88C4-5A87E5B70EF5}" type="datetimeFigureOut">
              <a:rPr lang="en-US" smtClean="0"/>
              <a:pPr/>
              <a:t>6/1/2012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A055947-0819-4544-88C4-5A87E5B70EF5}" type="datetimeFigureOut">
              <a:rPr lang="en-US" smtClean="0"/>
              <a:pPr/>
              <a:t>6/1/2012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A055947-0819-4544-88C4-5A87E5B70EF5}" type="datetimeFigureOut">
              <a:rPr lang="en-US" smtClean="0"/>
              <a:pPr/>
              <a:t>6/1/2012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055947-0819-4544-88C4-5A87E5B70EF5}" type="datetimeFigureOut">
              <a:rPr lang="en-US" smtClean="0"/>
              <a:pPr/>
              <a:t>6/1/2012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55947-0819-4544-88C4-5A87E5B70EF5}" type="datetimeFigureOut">
              <a:rPr lang="en-US" smtClean="0"/>
              <a:pPr/>
              <a:t>6/1/2012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A055947-0819-4544-88C4-5A87E5B70EF5}" type="datetimeFigureOut">
              <a:rPr lang="en-US" smtClean="0"/>
              <a:pPr/>
              <a:t>6/1/2012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4E1951-72DF-4662-B80C-2FC4C339E6B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055947-0819-4544-88C4-5A87E5B70EF5}" type="datetimeFigureOut">
              <a:rPr lang="en-US" smtClean="0"/>
              <a:pPr/>
              <a:t>6/1/2012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4E1951-72DF-4662-B80C-2FC4C339E6B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i="1" u="sng" dirty="0" smtClean="0"/>
              <a:t>Λυκόφως</a:t>
            </a:r>
            <a:endParaRPr lang="en-US" b="1" i="1" u="sng" dirty="0"/>
          </a:p>
        </p:txBody>
      </p:sp>
      <p:sp>
        <p:nvSpPr>
          <p:cNvPr id="3" name="Content Placeholder 2"/>
          <p:cNvSpPr>
            <a:spLocks noGrp="1"/>
          </p:cNvSpPr>
          <p:nvPr>
            <p:ph idx="1"/>
          </p:nvPr>
        </p:nvSpPr>
        <p:spPr/>
        <p:txBody>
          <a:bodyPr>
            <a:normAutofit lnSpcReduction="10000"/>
          </a:bodyPr>
          <a:lstStyle/>
          <a:p>
            <a:pPr>
              <a:buNone/>
            </a:pPr>
            <a:r>
              <a:rPr lang="el-GR" dirty="0" smtClean="0"/>
              <a:t>Δεκαλτσίδης Νίκος</a:t>
            </a:r>
          </a:p>
          <a:p>
            <a:pPr>
              <a:buNone/>
            </a:pPr>
            <a:r>
              <a:rPr lang="el-GR" dirty="0" smtClean="0"/>
              <a:t>Διαμαντίδης Μάριος</a:t>
            </a:r>
          </a:p>
          <a:p>
            <a:pPr>
              <a:buNone/>
            </a:pPr>
            <a:r>
              <a:rPr lang="el-GR" dirty="0" smtClean="0"/>
              <a:t>Ζαχαριάδης Ηλίας</a:t>
            </a:r>
          </a:p>
          <a:p>
            <a:pPr>
              <a:buNone/>
            </a:pPr>
            <a:r>
              <a:rPr lang="el-GR" dirty="0" smtClean="0"/>
              <a:t>Κατσαρίδης Κωνσταντίνος</a:t>
            </a:r>
          </a:p>
          <a:p>
            <a:pPr>
              <a:buNone/>
            </a:pPr>
            <a:r>
              <a:rPr lang="el-GR" dirty="0" smtClean="0"/>
              <a:t>Ελευθεριάδης Κωνσταντίνος</a:t>
            </a:r>
          </a:p>
          <a:p>
            <a:pPr>
              <a:buNone/>
            </a:pPr>
            <a:endParaRPr lang="el-GR" dirty="0" smtClean="0"/>
          </a:p>
          <a:p>
            <a:pPr>
              <a:buNone/>
            </a:pPr>
            <a:endParaRPr lang="el-GR" dirty="0" smtClean="0"/>
          </a:p>
          <a:p>
            <a:pPr>
              <a:buNone/>
            </a:pPr>
            <a:r>
              <a:rPr lang="el-GR" dirty="0" smtClean="0"/>
              <a:t>                                                                                 Α’2</a:t>
            </a:r>
            <a:endParaRPr lang="en-US" dirty="0"/>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b="1" u="sng" dirty="0" smtClean="0"/>
              <a:t>Θέματα της ποίησης</a:t>
            </a:r>
            <a:r>
              <a:rPr lang="el-GR" b="1" dirty="0" smtClean="0"/>
              <a:t/>
            </a:r>
            <a:br>
              <a:rPr lang="el-GR" b="1" dirty="0" smtClean="0"/>
            </a:br>
            <a:endParaRPr lang="en-US" dirty="0"/>
          </a:p>
        </p:txBody>
      </p:sp>
      <p:sp>
        <p:nvSpPr>
          <p:cNvPr id="3" name="Content Placeholder 2"/>
          <p:cNvSpPr>
            <a:spLocks noGrp="1"/>
          </p:cNvSpPr>
          <p:nvPr>
            <p:ph idx="1"/>
          </p:nvPr>
        </p:nvSpPr>
        <p:spPr/>
        <p:txBody>
          <a:bodyPr/>
          <a:lstStyle/>
          <a:p>
            <a:r>
              <a:rPr lang="el-GR" dirty="0" smtClean="0"/>
              <a:t>Θέματα της ποίησης είναι συλλογές ποιημάτων που σχετίζονται με το θέμα τους. Η πρόθεση είναι να παρέχει μια γέφυρα μεταξύ της ανάγνωσης τα ενδιαφέροντά σας και τις πραγματικές τους τίτλους ή τους συγγραφείς, όταν οι ενδείξεις αυτές είναι άγνωστες.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t>Μοτίβα</a:t>
            </a:r>
            <a:endParaRPr lang="en-US" b="1" u="sng" dirty="0"/>
          </a:p>
        </p:txBody>
      </p:sp>
      <p:sp>
        <p:nvSpPr>
          <p:cNvPr id="3" name="Content Placeholder 2"/>
          <p:cNvSpPr>
            <a:spLocks noGrp="1"/>
          </p:cNvSpPr>
          <p:nvPr>
            <p:ph idx="1"/>
          </p:nvPr>
        </p:nvSpPr>
        <p:spPr/>
        <p:txBody>
          <a:bodyPr>
            <a:normAutofit lnSpcReduction="10000"/>
          </a:bodyPr>
          <a:lstStyle/>
          <a:p>
            <a:r>
              <a:rPr lang="el-GR" sz="2000" dirty="0" smtClean="0"/>
              <a:t>Ο όρος μοτίβο δεν χρησιμοποιείτε μόνο για τα λογοτεχνικά ποιήματα. Στη μουσική  και ιδιαίτερα στις συμφωνητικά συνθέσεις παρατηρούμε το εξής :ένα συγκεκριμένο μουσικό θέμα επανέρχεται και επαναλαμβάνετε κατά διαστήματα μέσα στην ιδία μουσική σύνθεση. Αυτό το μουσικό  θέμα που επαναλαμβάνετε ονομάζετε μοτίβο. Το μοτίβο είναι η θεματική ταυτότητα του μουσικού έργου. Κάτι ανάλογο συμβαίνει και στα λογοτεχνικά κείμενα και χωρίζονται στις ανάλογες μορφές και περιπτώσεις : α)ένα συγκεκριμένο θέμα σταδιακά και μέσα από την πολύχρονη χρήση  παγιώνετε σε μια σταθερή και στερεοτύπη μορφή γίνετε δηλαδή μια θεματική φόρμουλα. Αυτό το θέμα μπορεί να επαναλαμβάνετε κατά διαστήματα μέσα στο ίδιο λογοτεχνικό κείμενο ή σε μια σειρά.  : β) ορισμένοι φραστικοί τρόποι που επαναλαμβάνονται σταθερά και αναλλοίωτα σε ορισμένα ποιητικά κυρίως κείμενα αποτελούν φραστικά ή εκφραστικά μοτίβα. Τέτοια μοτίβα παρατηρούμε στα ομηρικά έπη και πολύ συχνά στα δημοτικά μας τραγούδια</a:t>
            </a:r>
            <a:r>
              <a:rPr lang="el-GR" sz="1800" dirty="0" smtClean="0"/>
              <a:t>.</a:t>
            </a:r>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l-GR" sz="1800" dirty="0" smtClean="0"/>
          </a:p>
          <a:p>
            <a:endParaRPr lang="en-US" sz="18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u="sng" dirty="0" smtClean="0"/>
              <a:t>Λυρισμός</a:t>
            </a:r>
            <a:endParaRPr lang="en-US" b="1" u="sng" dirty="0"/>
          </a:p>
        </p:txBody>
      </p:sp>
      <p:sp>
        <p:nvSpPr>
          <p:cNvPr id="3" name="Content Placeholder 2"/>
          <p:cNvSpPr>
            <a:spLocks noGrp="1"/>
          </p:cNvSpPr>
          <p:nvPr>
            <p:ph idx="1"/>
          </p:nvPr>
        </p:nvSpPr>
        <p:spPr/>
        <p:txBody>
          <a:bodyPr>
            <a:normAutofit lnSpcReduction="10000"/>
          </a:bodyPr>
          <a:lstStyle/>
          <a:p>
            <a:r>
              <a:rPr lang="el-GR" dirty="0" smtClean="0"/>
              <a:t>Η </a:t>
            </a:r>
            <a:r>
              <a:rPr lang="el-GR" b="1" dirty="0" smtClean="0"/>
              <a:t>λυρική ποίηση</a:t>
            </a:r>
            <a:r>
              <a:rPr lang="el-GR" dirty="0" smtClean="0"/>
              <a:t> είναι λογοτεχνικό είδος, το οποίο αναπτύχθηκε στην αρχαία Ελλάδα. Πήρε το όνομα της από τη συνοδεία της λύρας, μουσικού οργάνου συνηθισμένου στην αρχαιότητα. Πρώτοι ποιητές ήταν η Σαπφώ και ο Αλκαίος από τη Λέσβος και ο Πίνδαρος από την Βοιωτία. Ακολούθησαν ο Αρχίλοχος από την Πάρο, ο Σιμωνίδης ο Κείος, ο Μίμνερμος από την Κολοφώνα και ο Αλκμάν από τη Σπάρτη.</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u="sng" dirty="0" smtClean="0"/>
              <a:t>Παράδοση και Μοντερνισμός </a:t>
            </a:r>
            <a:endParaRPr lang="en-US" b="1" u="sng" dirty="0"/>
          </a:p>
        </p:txBody>
      </p:sp>
      <p:sp>
        <p:nvSpPr>
          <p:cNvPr id="3" name="Content Placeholder 2"/>
          <p:cNvSpPr>
            <a:spLocks noGrp="1"/>
          </p:cNvSpPr>
          <p:nvPr>
            <p:ph idx="1"/>
          </p:nvPr>
        </p:nvSpPr>
        <p:spPr>
          <a:xfrm>
            <a:off x="428596" y="1714488"/>
            <a:ext cx="8229600" cy="4525963"/>
          </a:xfrm>
        </p:spPr>
        <p:txBody>
          <a:bodyPr numCol="2">
            <a:normAutofit fontScale="40000" lnSpcReduction="20000"/>
          </a:bodyPr>
          <a:lstStyle/>
          <a:p>
            <a:pPr marL="514350" indent="-514350">
              <a:buNone/>
            </a:pPr>
            <a:endParaRPr lang="el-GR" dirty="0" smtClean="0"/>
          </a:p>
          <a:p>
            <a:pPr marL="514350" indent="-514350">
              <a:buNone/>
            </a:pPr>
            <a:r>
              <a:rPr lang="el-GR" sz="6700" u="sng" dirty="0" smtClean="0"/>
              <a:t>Παραδοσιακή ποίηση</a:t>
            </a:r>
            <a:endParaRPr lang="el-GR" sz="6700" u="sng" dirty="0"/>
          </a:p>
          <a:p>
            <a:pPr marL="514350" indent="-514350">
              <a:buNone/>
            </a:pPr>
            <a:endParaRPr lang="el-GR" dirty="0" smtClean="0"/>
          </a:p>
          <a:p>
            <a:pPr marL="514350" indent="-514350">
              <a:buNone/>
            </a:pPr>
            <a:r>
              <a:rPr lang="el-GR" sz="4200" dirty="0" smtClean="0"/>
              <a:t>● Έμμετρος στίχος</a:t>
            </a:r>
          </a:p>
          <a:p>
            <a:pPr marL="514350" indent="-514350">
              <a:buNone/>
            </a:pPr>
            <a:r>
              <a:rPr lang="el-GR" sz="4200" dirty="0" smtClean="0"/>
              <a:t>● Ποιητικό λεξιλόγιο</a:t>
            </a:r>
          </a:p>
          <a:p>
            <a:pPr marL="514350" indent="-514350">
              <a:buNone/>
            </a:pPr>
            <a:r>
              <a:rPr lang="el-GR" sz="4200" dirty="0" smtClean="0"/>
              <a:t>● Στίξη κανονική</a:t>
            </a:r>
          </a:p>
          <a:p>
            <a:pPr marL="514350" indent="-514350">
              <a:buNone/>
            </a:pPr>
            <a:r>
              <a:rPr lang="el-GR" sz="4200" dirty="0" smtClean="0"/>
              <a:t>● Διατήρηση των κοινών νοημάτων των λέξεων</a:t>
            </a:r>
          </a:p>
          <a:p>
            <a:pPr marL="514350" indent="-514350">
              <a:buNone/>
            </a:pPr>
            <a:r>
              <a:rPr lang="el-GR" sz="4200" dirty="0" smtClean="0"/>
              <a:t>● Λογική ανάπτυξη του θέματος</a:t>
            </a:r>
          </a:p>
          <a:p>
            <a:pPr marL="514350" indent="-514350">
              <a:buNone/>
            </a:pPr>
            <a:r>
              <a:rPr lang="el-GR" sz="4200" dirty="0" smtClean="0"/>
              <a:t>● Έλλογη νοηματική αλληλουχία</a:t>
            </a:r>
          </a:p>
          <a:p>
            <a:pPr marL="514350" indent="-514350">
              <a:buNone/>
            </a:pPr>
            <a:r>
              <a:rPr lang="el-GR" sz="4200" dirty="0" smtClean="0"/>
              <a:t>● Τίτλος </a:t>
            </a:r>
            <a:r>
              <a:rPr lang="en-US" sz="4200" dirty="0" smtClean="0"/>
              <a:t>  </a:t>
            </a:r>
            <a:r>
              <a:rPr lang="el-GR" sz="4200" dirty="0" err="1" smtClean="0"/>
              <a:t>προϊδεαστικός</a:t>
            </a:r>
            <a:r>
              <a:rPr lang="en-US" sz="4200" dirty="0" smtClean="0"/>
              <a:t> </a:t>
            </a:r>
            <a:r>
              <a:rPr lang="el-GR" sz="4200" dirty="0" smtClean="0"/>
              <a:t>, δηλωτικός του</a:t>
            </a:r>
            <a:r>
              <a:rPr lang="en-US" sz="4200" dirty="0" smtClean="0"/>
              <a:t> </a:t>
            </a:r>
            <a:r>
              <a:rPr lang="el-GR" sz="4200" dirty="0" smtClean="0"/>
              <a:t>περιεχομένου</a:t>
            </a:r>
          </a:p>
          <a:p>
            <a:pPr marL="514350" indent="-514350">
              <a:buNone/>
            </a:pPr>
            <a:r>
              <a:rPr lang="el-GR" sz="4200" dirty="0" smtClean="0"/>
              <a:t>  ●</a:t>
            </a:r>
            <a:r>
              <a:rPr lang="en-US" sz="4200" dirty="0" smtClean="0"/>
              <a:t>  </a:t>
            </a:r>
            <a:r>
              <a:rPr lang="el-GR" sz="4200" dirty="0" err="1" smtClean="0"/>
              <a:t>Λυρισμος</a:t>
            </a:r>
            <a:endParaRPr lang="el-GR" sz="4200" dirty="0" smtClean="0"/>
          </a:p>
          <a:p>
            <a:pPr marL="514350" indent="-514350">
              <a:buNone/>
            </a:pPr>
            <a:endParaRPr lang="el-GR" dirty="0" smtClean="0"/>
          </a:p>
          <a:p>
            <a:pPr marL="514350" indent="-514350">
              <a:buNone/>
            </a:pPr>
            <a:endParaRPr lang="el-GR" dirty="0" smtClean="0"/>
          </a:p>
          <a:p>
            <a:pPr marL="514350" indent="-514350">
              <a:buNone/>
            </a:pPr>
            <a:endParaRPr lang="el-GR" dirty="0"/>
          </a:p>
          <a:p>
            <a:pPr marL="514350" indent="-514350">
              <a:buNone/>
            </a:pPr>
            <a:endParaRPr lang="el-GR" dirty="0" smtClean="0"/>
          </a:p>
          <a:p>
            <a:pPr marL="514350" indent="-514350">
              <a:buNone/>
            </a:pPr>
            <a:endParaRPr lang="el-GR" dirty="0"/>
          </a:p>
          <a:p>
            <a:pPr marL="514350" indent="-514350">
              <a:buNone/>
            </a:pPr>
            <a:endParaRPr lang="en-US" u="sng" dirty="0" smtClean="0"/>
          </a:p>
          <a:p>
            <a:pPr marL="514350" indent="-514350">
              <a:buNone/>
            </a:pPr>
            <a:endParaRPr lang="en-US" u="sng" dirty="0" smtClean="0"/>
          </a:p>
          <a:p>
            <a:pPr marL="514350" indent="-514350">
              <a:buNone/>
            </a:pPr>
            <a:endParaRPr lang="en-US" u="sng" dirty="0" smtClean="0"/>
          </a:p>
          <a:p>
            <a:pPr marL="514350" indent="-514350">
              <a:buNone/>
            </a:pPr>
            <a:r>
              <a:rPr lang="el-GR" sz="6700" u="sng" dirty="0" smtClean="0"/>
              <a:t>Μοντέρνα  ποίηση</a:t>
            </a:r>
          </a:p>
          <a:p>
            <a:pPr marL="514350" indent="-514350">
              <a:buNone/>
            </a:pPr>
            <a:endParaRPr lang="el-GR" dirty="0" smtClean="0"/>
          </a:p>
          <a:p>
            <a:pPr marL="514350" indent="-514350">
              <a:buNone/>
            </a:pPr>
            <a:r>
              <a:rPr lang="el-GR" sz="4200" dirty="0" smtClean="0"/>
              <a:t>● Ελεύθερος στίχος</a:t>
            </a:r>
          </a:p>
          <a:p>
            <a:pPr marL="514350" indent="-514350">
              <a:buNone/>
            </a:pPr>
            <a:r>
              <a:rPr lang="el-GR" sz="4200" dirty="0" smtClean="0"/>
              <a:t>● Καθημερινό λεξιλόγιο</a:t>
            </a:r>
          </a:p>
          <a:p>
            <a:pPr marL="514350" indent="-514350">
              <a:buNone/>
            </a:pPr>
            <a:r>
              <a:rPr lang="el-GR" sz="4200" dirty="0" smtClean="0"/>
              <a:t>●  Ακανόνιστη στίξη</a:t>
            </a:r>
          </a:p>
          <a:p>
            <a:pPr marL="514350" indent="-514350">
              <a:buNone/>
            </a:pPr>
            <a:r>
              <a:rPr lang="el-GR" sz="4200" dirty="0" smtClean="0"/>
              <a:t>● Πολύ σημεία , νέα νοηματική φόρτιση λέξεων-πρωτότυπη χρήση συμβόλων</a:t>
            </a:r>
          </a:p>
          <a:p>
            <a:pPr marL="514350" indent="-514350">
              <a:buNone/>
            </a:pPr>
            <a:r>
              <a:rPr lang="el-GR" sz="4200" dirty="0" smtClean="0"/>
              <a:t>●  Υποδήλωση ή απόκρυψη του θεματικού κέντρου</a:t>
            </a:r>
          </a:p>
          <a:p>
            <a:pPr marL="514350" indent="-514350">
              <a:buNone/>
            </a:pPr>
            <a:r>
              <a:rPr lang="el-GR" sz="4200" dirty="0" smtClean="0"/>
              <a:t>●  Δυσνόητη ποίηση-άλογο στοιχείο</a:t>
            </a:r>
          </a:p>
          <a:p>
            <a:pPr marL="514350" indent="-514350">
              <a:buNone/>
            </a:pPr>
            <a:r>
              <a:rPr lang="el-GR" sz="4200" dirty="0" smtClean="0"/>
              <a:t>● Τίτλος προβληματικός, νοηματικά ανενεργός</a:t>
            </a:r>
          </a:p>
          <a:p>
            <a:pPr marL="514350" indent="-514350">
              <a:buNone/>
            </a:pPr>
            <a:r>
              <a:rPr lang="el-GR" sz="4200" dirty="0" smtClean="0"/>
              <a:t>● Δραματικότητα</a:t>
            </a:r>
            <a:endParaRPr lang="en-US" sz="4200" dirty="0" smtClean="0"/>
          </a:p>
          <a:p>
            <a:pPr marL="514350" indent="-514350">
              <a:buNone/>
            </a:pPr>
            <a:endParaRPr lang="el-GR" sz="1800" dirty="0" smtClean="0"/>
          </a:p>
          <a:p>
            <a:pPr marL="514350" indent="-514350">
              <a:buNone/>
            </a:pPr>
            <a:endParaRPr lang="el-G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i="1" u="sng" dirty="0" smtClean="0"/>
              <a:t>Μούχρωμα</a:t>
            </a:r>
            <a:r>
              <a:rPr lang="el-GR" i="1" dirty="0" smtClean="0"/>
              <a:t> </a:t>
            </a:r>
            <a:endParaRPr lang="en-US" dirty="0"/>
          </a:p>
        </p:txBody>
      </p:sp>
      <p:sp>
        <p:nvSpPr>
          <p:cNvPr id="3" name="Content Placeholder 2"/>
          <p:cNvSpPr>
            <a:spLocks noGrp="1"/>
          </p:cNvSpPr>
          <p:nvPr>
            <p:ph idx="1"/>
          </p:nvPr>
        </p:nvSpPr>
        <p:spPr/>
        <p:txBody>
          <a:bodyPr>
            <a:normAutofit fontScale="62500" lnSpcReduction="20000"/>
          </a:bodyPr>
          <a:lstStyle/>
          <a:p>
            <a:pPr algn="ctr"/>
            <a:r>
              <a:rPr lang="el-GR" i="1" dirty="0" smtClean="0"/>
              <a:t>Φυσάει τ’ αεράκι μ’ ανάλαφρη φόρα </a:t>
            </a:r>
            <a:br>
              <a:rPr lang="el-GR" i="1" dirty="0" smtClean="0"/>
            </a:br>
            <a:r>
              <a:rPr lang="el-GR" i="1" dirty="0" smtClean="0"/>
              <a:t>και τες τριανταφυλλιές αργά σαλέβει· </a:t>
            </a:r>
            <a:br>
              <a:rPr lang="el-GR" i="1" dirty="0" smtClean="0"/>
            </a:br>
            <a:r>
              <a:rPr lang="el-GR" i="1" dirty="0" smtClean="0"/>
              <a:t>στες καρδιές και στην πλάση βασιλέβει </a:t>
            </a:r>
            <a:br>
              <a:rPr lang="el-GR" i="1" dirty="0" smtClean="0"/>
            </a:br>
            <a:r>
              <a:rPr lang="el-GR" i="1" dirty="0" smtClean="0"/>
              <a:t>Ρόδινο σούρουπο, ώρα μυροφόρα, </a:t>
            </a:r>
            <a:br>
              <a:rPr lang="el-GR" i="1" dirty="0" smtClean="0"/>
            </a:br>
            <a:r>
              <a:rPr lang="el-GR" i="1" dirty="0" smtClean="0"/>
              <a:t/>
            </a:r>
            <a:br>
              <a:rPr lang="el-GR" i="1" dirty="0" smtClean="0"/>
            </a:br>
            <a:r>
              <a:rPr lang="el-GR" i="1" dirty="0" smtClean="0"/>
              <a:t>Χρυσή θυμητικών ονείρων ώρα </a:t>
            </a:r>
            <a:br>
              <a:rPr lang="el-GR" i="1" dirty="0" smtClean="0"/>
            </a:br>
            <a:r>
              <a:rPr lang="el-GR" i="1" dirty="0" smtClean="0"/>
              <a:t>που η ψυχή τη γαλήνη προμαντέβει, </a:t>
            </a:r>
            <a:br>
              <a:rPr lang="el-GR" i="1" dirty="0" smtClean="0"/>
            </a:br>
            <a:r>
              <a:rPr lang="el-GR" i="1" dirty="0" smtClean="0"/>
              <a:t>την αιώνια γαλήνη, και αγναντέβει </a:t>
            </a:r>
            <a:br>
              <a:rPr lang="el-GR" i="1" dirty="0" smtClean="0"/>
            </a:br>
            <a:r>
              <a:rPr lang="el-GR" i="1" dirty="0" smtClean="0"/>
              <a:t>σα για στερνή φορά κάθε της γνώρα </a:t>
            </a:r>
            <a:br>
              <a:rPr lang="el-GR" i="1" dirty="0" smtClean="0"/>
            </a:br>
            <a:r>
              <a:rPr lang="el-GR" i="1" dirty="0" smtClean="0"/>
              <a:t/>
            </a:r>
            <a:br>
              <a:rPr lang="el-GR" i="1" dirty="0" smtClean="0"/>
            </a:br>
            <a:r>
              <a:rPr lang="el-GR" i="1" dirty="0" smtClean="0"/>
              <a:t>αξέχαστη· ξανθές κρινοτραχήλες </a:t>
            </a:r>
            <a:br>
              <a:rPr lang="el-GR" i="1" dirty="0" smtClean="0"/>
            </a:br>
            <a:r>
              <a:rPr lang="el-GR" i="1" dirty="0" smtClean="0"/>
              <a:t>αγάπες, γαλανά βασιλεμένα </a:t>
            </a:r>
            <a:br>
              <a:rPr lang="el-GR" i="1" dirty="0" smtClean="0"/>
            </a:br>
            <a:r>
              <a:rPr lang="el-GR" i="1" dirty="0" smtClean="0"/>
              <a:t>μάτια ογρά και φιλιά και ανατριχίλες </a:t>
            </a:r>
            <a:br>
              <a:rPr lang="el-GR" i="1" dirty="0" smtClean="0"/>
            </a:br>
            <a:r>
              <a:rPr lang="el-GR" i="1" dirty="0" smtClean="0"/>
              <a:t/>
            </a:r>
            <a:br>
              <a:rPr lang="el-GR" i="1" dirty="0" smtClean="0"/>
            </a:br>
            <a:r>
              <a:rPr lang="el-GR" i="1" dirty="0" smtClean="0"/>
              <a:t>και δάκρυα· πλάνα δώρα ζηλεμένα </a:t>
            </a:r>
            <a:br>
              <a:rPr lang="el-GR" i="1" dirty="0" smtClean="0"/>
            </a:br>
            <a:r>
              <a:rPr lang="el-GR" i="1" dirty="0" smtClean="0"/>
              <a:t>της ζήσης που αχνοσβυέται και τελειώνει </a:t>
            </a:r>
            <a:br>
              <a:rPr lang="el-GR" i="1" dirty="0" smtClean="0"/>
            </a:br>
            <a:r>
              <a:rPr lang="el-GR" i="1" dirty="0" smtClean="0"/>
              <a:t>σαν το θαμπό γιουλί που ολοένα λυώνει. </a:t>
            </a:r>
            <a:br>
              <a:rPr lang="el-GR" i="1" dirty="0" smtClean="0"/>
            </a:br>
            <a:endParaRPr lang="en-US"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b="1" i="1" u="sng" dirty="0" smtClean="0"/>
              <a:t>Λορέντζος Μαβίλης</a:t>
            </a:r>
            <a:endParaRPr lang="en-US" i="1" u="sng" dirty="0"/>
          </a:p>
        </p:txBody>
      </p:sp>
      <p:sp>
        <p:nvSpPr>
          <p:cNvPr id="3" name="Content Placeholder 2"/>
          <p:cNvSpPr>
            <a:spLocks noGrp="1"/>
          </p:cNvSpPr>
          <p:nvPr>
            <p:ph idx="1"/>
          </p:nvPr>
        </p:nvSpPr>
        <p:spPr/>
        <p:txBody>
          <a:bodyPr>
            <a:noAutofit/>
          </a:bodyPr>
          <a:lstStyle/>
          <a:p>
            <a:r>
              <a:rPr lang="el-GR" sz="1700" dirty="0" smtClean="0"/>
              <a:t>Ο Λορέντζος Μαβίλης γεννήθηκε στην Ιθάκη το 1860, όπου υπηρετούσε τότε ο δικαστικός πατέρας του Παύλος με καταγωγή από την Ισπανία. Η μητέρα του, που καταγόταν από την αρχοντική οικογένεια Δούσμανη, είχε περάσει μέρος της ζωής της κοντά στον αγροτικό πληθυσμό της Κέρκυρας και αγάπησε τη λαϊκή γλώσσα και τέχνη και την αγάπη αυτή μετέδωσε στον γιο της. Μεγάλη επίδραση στην προσωπικότητα του Μαβίλη άσκησε ο Ιάκωβος Πολυλάς, του οποίου υπήρξε φίλος και μαθητής. Μαθήτευσε στο εκπαιδευτήριο Καποδίστριας της Κέρκυρας και κατόπιν στο κερκυραϊκό γυμνάσιο, με καθηγητή τον Ιωάννη Ρωμανό, ο οποίος τον έκανε μέλος της Αναγνωστικής Εταιρείας. Μετά το γυμνάσιο έφυγε για την Αθήνα για πανεπιστημιακές σπουδές στη Φιλοσοφική Σχολή. Στην Αθήνα πραγματοποιήθηκε και η γνωριμία του με τον Χαρίλαο Τρικούπη, μέσω του Πολυλά. Το 1879 έφυγε για τη Γερμανία , όπου έμεινε για δεκατέσσερα χρόνια. Στη Γερμανία ο Μαβίλης ολοκλήρωσε τις σπουδές του και το 1890 πήρε το διδακτορικό του δίπλωμα από το πανεπιστήμιο του Erlangen. Το 1893 επέστρεψε στην Κέρκυρα όπου εντάχτηκε στην Κερκυραϊκή Σχολή, συνδέθηκε δε ιδιαιτέρως με τον Κων/</a:t>
            </a:r>
            <a:r>
              <a:rPr lang="el-GR" sz="1700" dirty="0" err="1" smtClean="0"/>
              <a:t>νο</a:t>
            </a:r>
            <a:r>
              <a:rPr lang="el-GR" sz="1700" dirty="0" smtClean="0"/>
              <a:t> Θεοτόκη. Τα πιο γνωστά σονέτα του: Λήθη, Καλλιπάτειρα, Ελιά, Μούχρωμα.  Στις 28 Νοεμβρίου 1912 στο χωριό Δρίσκος, κοντά στα Γιάννενα, μάχεται ηρωικά, επικεφαλής των στρατιωτών του που αποδεκατίζονται απ' τα εχθρικά βόλια θα πέσει ηρωικά μαχόμενος κατά των Τούρκων στο βουνό Δρίσκος της Ηπείρου</a:t>
            </a:r>
            <a:endParaRPr lang="en-US" sz="17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t>ΣΤΙΧΟΣ</a:t>
            </a:r>
            <a:endParaRPr lang="en-US" u="sng" dirty="0"/>
          </a:p>
        </p:txBody>
      </p:sp>
      <p:sp>
        <p:nvSpPr>
          <p:cNvPr id="3" name="Content Placeholder 2"/>
          <p:cNvSpPr>
            <a:spLocks noGrp="1"/>
          </p:cNvSpPr>
          <p:nvPr>
            <p:ph idx="1"/>
          </p:nvPr>
        </p:nvSpPr>
        <p:spPr/>
        <p:txBody>
          <a:bodyPr>
            <a:normAutofit lnSpcReduction="10000"/>
          </a:bodyPr>
          <a:lstStyle/>
          <a:p>
            <a:r>
              <a:rPr lang="el-GR" dirty="0" smtClean="0"/>
              <a:t>Ο </a:t>
            </a:r>
            <a:r>
              <a:rPr lang="el-GR" i="1" dirty="0" smtClean="0"/>
              <a:t>στίχος </a:t>
            </a:r>
            <a:r>
              <a:rPr lang="el-GR" dirty="0" smtClean="0"/>
              <a:t>αποτελείται από ορισμένο αριθμό συλλαβών, πού έχουν μεταξύ τους μια ρυθμική και τονική τάξη. Το αν ταυτό­χρονα κλείνει και ολόκληρο νόημα ή το νόημα συνεχίζεται και στον επόμενο στίχο, δεν έχει καμιά σημασία.</a:t>
            </a:r>
          </a:p>
          <a:p>
            <a:r>
              <a:rPr lang="el-GR" dirty="0" smtClean="0"/>
              <a:t> Ο αριθμός των συλλαβών πού μπορεί να έχει ένας στίχος είναι ποικίλος.  Αρχίζει από τη μία συλλαβή και φτάνει ως τις δεκαεφτά.</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t>ΣΤΡΟΦΗ</a:t>
            </a:r>
            <a:endParaRPr lang="en-US" u="sng" dirty="0"/>
          </a:p>
        </p:txBody>
      </p:sp>
      <p:sp>
        <p:nvSpPr>
          <p:cNvPr id="3" name="Content Placeholder 2"/>
          <p:cNvSpPr>
            <a:spLocks noGrp="1"/>
          </p:cNvSpPr>
          <p:nvPr>
            <p:ph idx="1"/>
          </p:nvPr>
        </p:nvSpPr>
        <p:spPr/>
        <p:txBody>
          <a:bodyPr/>
          <a:lstStyle/>
          <a:p>
            <a:r>
              <a:rPr lang="el-GR" dirty="0" smtClean="0"/>
              <a:t>Ένα ρυθμικό σύνολο από περισσότερους στίχους αποτελεί τη στροφή. Κάθε στροφή κλείνει συνήθως και ολόκληρο νόημα. Στα τυπωμένα ποιήματα, ανάμεσα από τις διάφορες στροφές, με­σολαβεί ένα λευκό διάστημα. Στην ελληνική ποίηση η στροφή αποτελείται συνήθως από τέσσερις στίχους. Υπάρχουν όμως και στροφές με τρεις, πέντε, έξι ή οχτώ στίχους.</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t>ΟΜΟΙΟΚΑΤΑΛΗΞΙΑ</a:t>
            </a:r>
            <a:endParaRPr lang="en-US" u="sng" dirty="0"/>
          </a:p>
        </p:txBody>
      </p:sp>
      <p:sp>
        <p:nvSpPr>
          <p:cNvPr id="3" name="Content Placeholder 2"/>
          <p:cNvSpPr>
            <a:spLocks noGrp="1"/>
          </p:cNvSpPr>
          <p:nvPr>
            <p:ph idx="1"/>
          </p:nvPr>
        </p:nvSpPr>
        <p:spPr/>
        <p:txBody>
          <a:bodyPr>
            <a:noAutofit/>
          </a:bodyPr>
          <a:lstStyle/>
          <a:p>
            <a:r>
              <a:rPr lang="el-GR" sz="1700" dirty="0" smtClean="0"/>
              <a:t> Η ομοιοκαταληξία λέγεται ακόμη και </a:t>
            </a:r>
            <a:r>
              <a:rPr lang="el-GR" sz="1700" i="1" dirty="0" smtClean="0"/>
              <a:t>ρίμα </a:t>
            </a:r>
            <a:r>
              <a:rPr lang="el-GR" sz="1700" dirty="0" smtClean="0"/>
              <a:t>και στην καθαρεύουσα την έλεγαν «ομοιοτέλευτον»! Που τελειώνει δηλαδή κατά όμοιο τρόπο. Γιατί η ομοιοκαταληξία είναι αυτό ακριβώς : δυο ή περισσότεροι στίχοι να τελειώνουν με ομόηχες συλλαβές ή λέξεις.</a:t>
            </a:r>
          </a:p>
          <a:p>
            <a:r>
              <a:rPr lang="el-GR" sz="1700" dirty="0" smtClean="0"/>
              <a:t>Μεγάλη είναι η ποικιλία πού παρουσιάζουν οι ομοιοκαταληξίες</a:t>
            </a:r>
          </a:p>
          <a:p>
            <a:r>
              <a:rPr lang="el-GR" sz="1700" dirty="0" smtClean="0"/>
              <a:t>Άλλοτε ο ήχος είναι ίδιος μόνο στο τελευταίο τονισμένο φωνήεν:</a:t>
            </a:r>
          </a:p>
          <a:p>
            <a:r>
              <a:rPr lang="el-GR" sz="1700" dirty="0" smtClean="0"/>
              <a:t>διψ</a:t>
            </a:r>
            <a:r>
              <a:rPr lang="el-GR" sz="1700" b="1" dirty="0" smtClean="0"/>
              <a:t>ώ</a:t>
            </a:r>
            <a:r>
              <a:rPr lang="el-GR" sz="1700" dirty="0" smtClean="0"/>
              <a:t> –ψηλ</a:t>
            </a:r>
            <a:r>
              <a:rPr lang="el-GR" sz="1700" b="1" dirty="0" smtClean="0"/>
              <a:t>ό</a:t>
            </a:r>
            <a:endParaRPr lang="el-GR" sz="1700" dirty="0" smtClean="0"/>
          </a:p>
          <a:p>
            <a:r>
              <a:rPr lang="el-GR" sz="1700" dirty="0" smtClean="0"/>
              <a:t>Άλλοτε περιλαμβάνει την τελευταία συλλαβή :</a:t>
            </a:r>
          </a:p>
          <a:p>
            <a:r>
              <a:rPr lang="el-GR" sz="1700" dirty="0" smtClean="0"/>
              <a:t>κο</a:t>
            </a:r>
            <a:r>
              <a:rPr lang="el-GR" sz="1700" b="1" dirty="0" smtClean="0"/>
              <a:t>ντά</a:t>
            </a:r>
            <a:r>
              <a:rPr lang="el-GR" sz="1700" dirty="0" smtClean="0"/>
              <a:t> -κε</a:t>
            </a:r>
            <a:r>
              <a:rPr lang="el-GR" sz="1700" b="1" dirty="0" smtClean="0"/>
              <a:t>ντά</a:t>
            </a:r>
            <a:endParaRPr lang="el-GR" sz="1700" dirty="0" smtClean="0"/>
          </a:p>
          <a:p>
            <a:r>
              <a:rPr lang="el-GR" sz="1700" dirty="0" smtClean="0"/>
              <a:t>Άλλοτε και τμήμα της προηγούμενης συλλαβής:</a:t>
            </a:r>
          </a:p>
          <a:p>
            <a:r>
              <a:rPr lang="el-GR" sz="1700" dirty="0" smtClean="0"/>
              <a:t>δ</a:t>
            </a:r>
            <a:r>
              <a:rPr lang="el-GR" sz="1700" b="1" dirty="0" smtClean="0"/>
              <a:t>άση</a:t>
            </a:r>
            <a:r>
              <a:rPr lang="el-GR" sz="1700" dirty="0" smtClean="0"/>
              <a:t> -κερ</a:t>
            </a:r>
            <a:r>
              <a:rPr lang="el-GR" sz="1700" b="1" dirty="0" smtClean="0"/>
              <a:t>άσι</a:t>
            </a:r>
            <a:endParaRPr lang="el-GR" sz="1700" dirty="0" smtClean="0"/>
          </a:p>
          <a:p>
            <a:r>
              <a:rPr lang="el-GR" sz="1700" dirty="0" smtClean="0"/>
              <a:t>Άλλοτε δυο συλλαβές :</a:t>
            </a:r>
          </a:p>
          <a:p>
            <a:r>
              <a:rPr lang="el-GR" sz="1700" dirty="0" smtClean="0"/>
              <a:t>κε</a:t>
            </a:r>
            <a:r>
              <a:rPr lang="el-GR" sz="1700" b="1" dirty="0" smtClean="0"/>
              <a:t>ράσι</a:t>
            </a:r>
            <a:r>
              <a:rPr lang="el-GR" sz="1700" dirty="0" smtClean="0"/>
              <a:t> - κο</a:t>
            </a:r>
            <a:r>
              <a:rPr lang="el-GR" sz="1700" b="1" dirty="0" smtClean="0"/>
              <a:t>ράσι</a:t>
            </a:r>
            <a:endParaRPr lang="el-GR" sz="1700" dirty="0" smtClean="0"/>
          </a:p>
          <a:p>
            <a:r>
              <a:rPr lang="el-GR" sz="1700" dirty="0" smtClean="0"/>
              <a:t>Άλλοτε και τμήμα της προ -προηγούμενης συλλαβής</a:t>
            </a:r>
          </a:p>
          <a:p>
            <a:r>
              <a:rPr lang="el-GR" sz="1700" dirty="0" smtClean="0"/>
              <a:t>κύ</a:t>
            </a:r>
            <a:r>
              <a:rPr lang="el-GR" sz="1700" b="1" dirty="0" smtClean="0"/>
              <a:t>ματα</a:t>
            </a:r>
            <a:r>
              <a:rPr lang="el-GR" sz="1700" dirty="0" smtClean="0"/>
              <a:t> - βή</a:t>
            </a:r>
            <a:r>
              <a:rPr lang="el-GR" sz="1700" b="1" dirty="0" smtClean="0"/>
              <a:t>ματα</a:t>
            </a:r>
            <a:r>
              <a:rPr lang="el-GR" sz="1700" dirty="0" smtClean="0"/>
              <a:t>	</a:t>
            </a:r>
          </a:p>
          <a:p>
            <a:r>
              <a:rPr lang="el-GR" sz="1700" dirty="0" smtClean="0"/>
              <a:t>Άλλοτε τρεις ολόκληρες συλλαβές :</a:t>
            </a:r>
          </a:p>
          <a:p>
            <a:r>
              <a:rPr lang="el-GR" sz="1700" b="1" dirty="0" smtClean="0"/>
              <a:t>σονέτα</a:t>
            </a:r>
            <a:r>
              <a:rPr lang="el-GR" sz="1700" dirty="0" smtClean="0"/>
              <a:t>  - χρύ</a:t>
            </a:r>
            <a:r>
              <a:rPr lang="el-GR" sz="1700" b="1" dirty="0" smtClean="0"/>
              <a:t>σωνέ τα</a:t>
            </a:r>
            <a:endParaRPr lang="el-GR" sz="1700" dirty="0" smtClean="0"/>
          </a:p>
          <a:p>
            <a:pPr>
              <a:buNone/>
            </a:pPr>
            <a:endParaRPr lang="en-US" sz="17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t>ΜΕΤΡΟ</a:t>
            </a:r>
            <a:endParaRPr lang="en-US" u="sng" dirty="0"/>
          </a:p>
        </p:txBody>
      </p:sp>
      <p:sp>
        <p:nvSpPr>
          <p:cNvPr id="3" name="Content Placeholder 2"/>
          <p:cNvSpPr>
            <a:spLocks noGrp="1"/>
          </p:cNvSpPr>
          <p:nvPr>
            <p:ph idx="1"/>
          </p:nvPr>
        </p:nvSpPr>
        <p:spPr/>
        <p:txBody>
          <a:bodyPr>
            <a:normAutofit fontScale="92500" lnSpcReduction="20000"/>
          </a:bodyPr>
          <a:lstStyle/>
          <a:p>
            <a:r>
              <a:rPr lang="el-GR" dirty="0" smtClean="0"/>
              <a:t> Η εναλλαγή λοιπόν κατά ορισμένο σύστημα τονισμένων και άτονων συλλαβών αποτελεί το μέτρο. Το μέτρο λέγεται επίσης και πόδας (πους). Ένας ή και περισσότεροι πόδες αποτελούν το στίχο.</a:t>
            </a:r>
          </a:p>
          <a:p>
            <a:r>
              <a:rPr lang="el-GR" dirty="0" smtClean="0"/>
              <a:t> Όταν θέλουμε να συμβολίσουμε τους πόδες ή τα μέτρα χρησιμοποιούμε    το "_" για την τονισμένη συλλαβή και το "υ" για την άτονη. </a:t>
            </a:r>
          </a:p>
          <a:p>
            <a:r>
              <a:rPr lang="el-GR" dirty="0" smtClean="0"/>
              <a:t>Τα μέτρα στη νεοελληνική ποίηση είναι πέντε : ο ίαμβος, ο τροχαίος, ο ανάπαιστος, ο δάκτυλος, και ο αμφίβραχυς.</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smtClean="0"/>
              <a:t>Νοηματική Αλληλουχία</a:t>
            </a:r>
            <a:endParaRPr lang="en-US" b="1" u="sng" dirty="0"/>
          </a:p>
        </p:txBody>
      </p:sp>
      <p:sp>
        <p:nvSpPr>
          <p:cNvPr id="3" name="Content Placeholder 2"/>
          <p:cNvSpPr>
            <a:spLocks noGrp="1"/>
          </p:cNvSpPr>
          <p:nvPr>
            <p:ph idx="1"/>
          </p:nvPr>
        </p:nvSpPr>
        <p:spPr/>
        <p:txBody>
          <a:bodyPr>
            <a:normAutofit fontScale="92500" lnSpcReduction="20000"/>
          </a:bodyPr>
          <a:lstStyle/>
          <a:p>
            <a:r>
              <a:rPr lang="el-GR" dirty="0" smtClean="0"/>
              <a:t>Τα νοήματα, όπως εκτίθενται στους στίχους ενός μοντέρνου ποιήματος, δεν ακολουθούν μια φυσική νοηματική σειρά ή κάποια συλλογιστική διάταξη. Οι στίχοι που διαδέχονται ο ένας τον άλλο είναι δυνατό να μην έχουν καμιά νοηματική σχέση μεταξύ τους. Οι ποιητές γράφουν χωρίς καμία παρέμβαση ή κανέναν έλεγχο της συνείδησης, υποχωρώντας στα κελεύσματα ή τις παρορμήσεις του υποσυνειδήτου τους. Οι εικόνες του διαδέχονται η μια την άλλη κατά το μηχανισμό του ονειρικού συνειρμού.</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u="sng" dirty="0"/>
              <a:t>ΔΡΑΜΑΤΙΚΟΤΗΤΑ</a:t>
            </a:r>
            <a:endParaRPr lang="en-US" b="1" u="sng" dirty="0"/>
          </a:p>
        </p:txBody>
      </p:sp>
      <p:sp>
        <p:nvSpPr>
          <p:cNvPr id="3" name="Content Placeholder 2"/>
          <p:cNvSpPr>
            <a:spLocks noGrp="1"/>
          </p:cNvSpPr>
          <p:nvPr>
            <p:ph idx="1"/>
          </p:nvPr>
        </p:nvSpPr>
        <p:spPr/>
        <p:txBody>
          <a:bodyPr>
            <a:normAutofit fontScale="70000" lnSpcReduction="20000"/>
          </a:bodyPr>
          <a:lstStyle/>
          <a:p>
            <a:r>
              <a:rPr lang="el-GR" sz="3400" dirty="0" smtClean="0"/>
              <a:t>Σε αντίθεση με τη </a:t>
            </a:r>
            <a:r>
              <a:rPr lang="el-GR" sz="3400" dirty="0" err="1" smtClean="0"/>
              <a:t>λυρικότητα</a:t>
            </a:r>
            <a:r>
              <a:rPr lang="el-GR" sz="3400" dirty="0" smtClean="0"/>
              <a:t> του παλιού, του παραδοσιακού στίχου, ο στίχος ενός μοντέρνου ποιήματος δεν κόβεται αναγκαστικά εκεί που υπαγορεύει η σύνταξη (ούτε πολύ περισσότερο, εκεί που συμπληρώνονται οι συλλαβές του στίχου, οι ορισμένες από τη χρησιμοποιούμενη στιχουργική φόρμα). Ο ποιητής δε νοιάζεται να μας δώσει ένα άρτιο συντακτικά νόημα, αλλά συχνά μας ξαφνιάζει, κόβοντας το στίχο σε σημείο που δεν το περιμένουμε. Κι ωστόσο αυτός, κόβοντάς τον εκεί, έχει τους λόγους του. Είτε θέλει </a:t>
            </a:r>
            <a:r>
              <a:rPr lang="el-GR" sz="3400" dirty="0" err="1" smtClean="0"/>
              <a:t>ν΄</a:t>
            </a:r>
            <a:r>
              <a:rPr lang="el-GR" sz="3400" dirty="0" smtClean="0"/>
              <a:t> αντικρίσει το πράγμα από μια νέα οπτική γωνία είτε θέλει να δώσει έμφαση σε κάτι είτε ακόμα να μας κάνει να προσέξουμε ιδιαίτερα κάποιες </a:t>
            </a:r>
            <a:r>
              <a:rPr lang="el-GR" sz="3400" dirty="0" err="1" smtClean="0"/>
              <a:t>αδιόρα</a:t>
            </a:r>
            <a:r>
              <a:rPr lang="el-GR" sz="3400" dirty="0" smtClean="0"/>
              <a:t>-τες αποχρώσεις του πάθους ή της συγκίνησης. Η διακύμανση του ρυθμού έχει σκοπό να μας κάμει </a:t>
            </a:r>
            <a:r>
              <a:rPr lang="el-GR" sz="3400" dirty="0" err="1" smtClean="0"/>
              <a:t>κοι</a:t>
            </a:r>
            <a:r>
              <a:rPr lang="el-GR" sz="3400" dirty="0" smtClean="0"/>
              <a:t>-</a:t>
            </a:r>
            <a:r>
              <a:rPr lang="el-GR" sz="3400" dirty="0" err="1" smtClean="0"/>
              <a:t>νωνούς</a:t>
            </a:r>
            <a:r>
              <a:rPr lang="el-GR" sz="3400" dirty="0" smtClean="0"/>
              <a:t> των δικών του εσωτερικών κλυδωνισμών.</a:t>
            </a:r>
          </a:p>
          <a:p>
            <a:pPr>
              <a:buNone/>
            </a:pPr>
            <a:endParaRPr lang="el-GR"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1023</Words>
  <Application>Microsoft Office PowerPoint</Application>
  <PresentationFormat>Προβολή στην οθόνη (4:3)</PresentationFormat>
  <Paragraphs>86</Paragraphs>
  <Slides>13</Slides>
  <Notes>1</Notes>
  <HiddenSlides>2</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Office Theme</vt:lpstr>
      <vt:lpstr>Λυκόφως</vt:lpstr>
      <vt:lpstr>Μούχρωμα </vt:lpstr>
      <vt:lpstr>Λορέντζος Μαβίλης</vt:lpstr>
      <vt:lpstr>ΣΤΙΧΟΣ</vt:lpstr>
      <vt:lpstr>ΣΤΡΟΦΗ</vt:lpstr>
      <vt:lpstr>ΟΜΟΙΟΚΑΤΑΛΗΞΙΑ</vt:lpstr>
      <vt:lpstr>ΜΕΤΡΟ</vt:lpstr>
      <vt:lpstr>Νοηματική Αλληλουχία</vt:lpstr>
      <vt:lpstr>ΔΡΑΜΑΤΙΚΟΤΗΤΑ</vt:lpstr>
      <vt:lpstr>Θέματα της ποίησης </vt:lpstr>
      <vt:lpstr>Μοτίβα</vt:lpstr>
      <vt:lpstr>Λυρισμός</vt:lpstr>
      <vt:lpstr>Παράδοση και Μοντερνισμός </vt:lpstr>
    </vt:vector>
  </TitlesOfParts>
  <Company>#%gnet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Μούχρωμα </dc:title>
  <dc:creator>GNET</dc:creator>
  <cp:lastModifiedBy>Your User Name</cp:lastModifiedBy>
  <cp:revision>23</cp:revision>
  <dcterms:created xsi:type="dcterms:W3CDTF">2012-01-13T20:11:28Z</dcterms:created>
  <dcterms:modified xsi:type="dcterms:W3CDTF">2012-06-01T15:19:57Z</dcterms:modified>
</cp:coreProperties>
</file>