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5"/>
  </p:notesMasterIdLst>
  <p:sldIdLst>
    <p:sldId id="256" r:id="rId2"/>
    <p:sldId id="263" r:id="rId3"/>
    <p:sldId id="274" r:id="rId4"/>
    <p:sldId id="264" r:id="rId5"/>
    <p:sldId id="266" r:id="rId6"/>
    <p:sldId id="267" r:id="rId7"/>
    <p:sldId id="269" r:id="rId8"/>
    <p:sldId id="273" r:id="rId9"/>
    <p:sldId id="268" r:id="rId10"/>
    <p:sldId id="270" r:id="rId11"/>
    <p:sldId id="262" r:id="rId12"/>
    <p:sldId id="257" r:id="rId13"/>
    <p:sldId id="275" r:id="rId14"/>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449" autoAdjust="0"/>
    <p:restoredTop sz="94660"/>
  </p:normalViewPr>
  <p:slideViewPr>
    <p:cSldViewPr>
      <p:cViewPr varScale="1">
        <p:scale>
          <a:sx n="56" d="100"/>
          <a:sy n="56"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16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Κάντε κλικ για να επεξεργαστείτε τα στυλ κειμένου του υποδείγματος</a:t>
            </a:r>
          </a:p>
          <a:p>
            <a:pPr lvl="1"/>
            <a:r>
              <a:rPr lang="en-US" smtClean="0"/>
              <a:t>Δεύτερου επιπέδου</a:t>
            </a:r>
          </a:p>
          <a:p>
            <a:pPr lvl="2"/>
            <a:r>
              <a:rPr lang="en-US" smtClean="0"/>
              <a:t>Τρίτου επιπέδου</a:t>
            </a:r>
          </a:p>
          <a:p>
            <a:pPr lvl="3"/>
            <a:r>
              <a:rPr lang="en-US" smtClean="0"/>
              <a:t>Τέταρτου επιπέδου</a:t>
            </a:r>
          </a:p>
          <a:p>
            <a:pPr lvl="4"/>
            <a:r>
              <a:rPr lang="en-US" smtClean="0"/>
              <a:t>Πέμπτου επιπέδου</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410E88D-A1DE-42ED-BD10-5CC51229C43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68610" name="Rectangle 2"/>
          <p:cNvSpPr>
            <a:spLocks noGrp="1" noChangeArrowheads="1"/>
          </p:cNvSpPr>
          <p:nvPr>
            <p:ph type="ctrTitle" sz="quarter"/>
          </p:nvPr>
        </p:nvSpPr>
        <p:spPr>
          <a:xfrm>
            <a:off x="685800" y="1676400"/>
            <a:ext cx="7772400" cy="1828800"/>
          </a:xfrm>
        </p:spPr>
        <p:txBody>
          <a:bodyPr/>
          <a:lstStyle>
            <a:lvl1pPr>
              <a:defRPr/>
            </a:lvl1pPr>
          </a:lstStyle>
          <a:p>
            <a:r>
              <a:rPr lang="en-US"/>
              <a:t>Κάντε κλικ για επεξεργασία του τίτλου</a:t>
            </a:r>
          </a:p>
        </p:txBody>
      </p:sp>
      <p:sp>
        <p:nvSpPr>
          <p:cNvPr id="6861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Κάντε κλικ για να επεξεργαστείτε τον υπότιτλο του υποδείγματος</a:t>
            </a:r>
          </a:p>
        </p:txBody>
      </p:sp>
      <p:sp>
        <p:nvSpPr>
          <p:cNvPr id="68612" name="Rectangle 4"/>
          <p:cNvSpPr>
            <a:spLocks noGrp="1" noChangeArrowheads="1"/>
          </p:cNvSpPr>
          <p:nvPr>
            <p:ph type="dt" sz="quarter" idx="2"/>
          </p:nvPr>
        </p:nvSpPr>
        <p:spPr/>
        <p:txBody>
          <a:bodyPr/>
          <a:lstStyle>
            <a:lvl1pPr>
              <a:defRPr/>
            </a:lvl1pPr>
          </a:lstStyle>
          <a:p>
            <a:endParaRPr lang="en-US"/>
          </a:p>
        </p:txBody>
      </p:sp>
      <p:sp>
        <p:nvSpPr>
          <p:cNvPr id="68613" name="Rectangle 5"/>
          <p:cNvSpPr>
            <a:spLocks noGrp="1" noChangeArrowheads="1"/>
          </p:cNvSpPr>
          <p:nvPr>
            <p:ph type="ftr" sz="quarter" idx="3"/>
          </p:nvPr>
        </p:nvSpPr>
        <p:spPr/>
        <p:txBody>
          <a:bodyPr/>
          <a:lstStyle>
            <a:lvl1pPr>
              <a:defRPr/>
            </a:lvl1pPr>
          </a:lstStyle>
          <a:p>
            <a:endParaRPr lang="en-US"/>
          </a:p>
        </p:txBody>
      </p:sp>
      <p:sp>
        <p:nvSpPr>
          <p:cNvPr id="68614" name="Rectangle 6"/>
          <p:cNvSpPr>
            <a:spLocks noGrp="1" noChangeArrowheads="1"/>
          </p:cNvSpPr>
          <p:nvPr>
            <p:ph type="sldNum" sz="quarter" idx="4"/>
          </p:nvPr>
        </p:nvSpPr>
        <p:spPr/>
        <p:txBody>
          <a:bodyPr/>
          <a:lstStyle>
            <a:lvl1pPr>
              <a:defRPr/>
            </a:lvl1pPr>
          </a:lstStyle>
          <a:p>
            <a:fld id="{FEBF8AFA-4586-4A79-899A-4B2E5E2F1CF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9BB8F5E5-08A1-4690-9097-4198B92CC54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381000"/>
            <a:ext cx="2057400"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381000"/>
            <a:ext cx="60198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43E5E1C5-4AE5-42FE-A96D-FE80A1523DE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D9A9AD33-1DBF-4B0B-BB06-5E7050D7AFE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76A3EEE0-EF64-4339-B639-65942C66A2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ACBB02BB-3CF7-4805-81B5-078C72CBB5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EB45F429-5856-4323-8AAB-4481A89386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83EA9D90-4BDE-49C1-967C-F18BF1C6CCE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9A8FF8A3-AAE3-479E-8F51-E759D12ABC4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7D82A7CE-9BA9-4F43-B9C2-E162CEC2DEA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D0E95388-59B9-4868-BA95-D2640B575B9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Κάντε κλικ για επεξεργασία του τίτλου</a:t>
            </a:r>
          </a:p>
        </p:txBody>
      </p:sp>
      <p:sp>
        <p:nvSpPr>
          <p:cNvPr id="6758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Κάντε κλικ για να επεξεργαστείτε τα στυλ κειμένου του υποδείγματος</a:t>
            </a:r>
          </a:p>
          <a:p>
            <a:pPr lvl="1"/>
            <a:r>
              <a:rPr lang="en-US" smtClean="0"/>
              <a:t>Δεύτερου επιπέδου</a:t>
            </a:r>
          </a:p>
          <a:p>
            <a:pPr lvl="2"/>
            <a:r>
              <a:rPr lang="en-US" smtClean="0"/>
              <a:t>Τρίτου επιπέδου</a:t>
            </a:r>
          </a:p>
          <a:p>
            <a:pPr lvl="3"/>
            <a:r>
              <a:rPr lang="en-US" smtClean="0"/>
              <a:t>Τέταρτου επιπέδου</a:t>
            </a:r>
          </a:p>
          <a:p>
            <a:pPr lvl="4"/>
            <a:r>
              <a:rPr lang="en-US" smtClean="0"/>
              <a:t>Πέμπτου επιπέδου</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US"/>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US"/>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7725B8D4-C1E1-468D-9043-51A770D6384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457200" y="381000"/>
            <a:ext cx="8229600" cy="1371600"/>
          </a:xfrm>
          <a:prstGeom prst="rect">
            <a:avLst/>
          </a:prstGeom>
          <a:noFill/>
          <a:ln w="9525">
            <a:noFill/>
            <a:miter lim="800000"/>
            <a:headEnd/>
            <a:tailEnd/>
          </a:ln>
          <a:effectLst/>
        </p:spPr>
        <p:txBody>
          <a:bodyPr anchor="ctr"/>
          <a:lstStyle/>
          <a:p>
            <a:pPr algn="ctr"/>
            <a:endParaRPr lang="el-GR" sz="4400">
              <a:solidFill>
                <a:schemeClr val="tx2"/>
              </a:solidFill>
              <a:effectLst>
                <a:outerShdw blurRad="38100" dist="38100" dir="2700000" algn="tl">
                  <a:srgbClr val="000000"/>
                </a:outerShdw>
              </a:effectLst>
            </a:endParaRPr>
          </a:p>
        </p:txBody>
      </p:sp>
      <p:pic>
        <p:nvPicPr>
          <p:cNvPr id="2063" name="Picture 15" descr="αρχείο λήψης"/>
          <p:cNvPicPr>
            <a:picLocks noChangeAspect="1" noChangeArrowheads="1"/>
          </p:cNvPicPr>
          <p:nvPr/>
        </p:nvPicPr>
        <p:blipFill>
          <a:blip r:embed="rId2"/>
          <a:srcRect/>
          <a:stretch>
            <a:fillRect/>
          </a:stretch>
        </p:blipFill>
        <p:spPr bwMode="auto">
          <a:xfrm>
            <a:off x="144463" y="0"/>
            <a:ext cx="10404475" cy="6899275"/>
          </a:xfrm>
          <a:prstGeom prst="rect">
            <a:avLst/>
          </a:prstGeom>
          <a:noFill/>
        </p:spPr>
      </p:pic>
      <p:sp>
        <p:nvSpPr>
          <p:cNvPr id="2064" name="Rectangle 16"/>
          <p:cNvSpPr>
            <a:spLocks noChangeArrowheads="1"/>
          </p:cNvSpPr>
          <p:nvPr/>
        </p:nvSpPr>
        <p:spPr bwMode="auto">
          <a:xfrm>
            <a:off x="-1549400" y="0"/>
            <a:ext cx="7850188" cy="2205038"/>
          </a:xfrm>
          <a:prstGeom prst="rect">
            <a:avLst/>
          </a:prstGeom>
          <a:noFill/>
          <a:ln w="9525">
            <a:noFill/>
            <a:miter lim="800000"/>
            <a:headEnd/>
            <a:tailEnd/>
          </a:ln>
          <a:effectLst/>
        </p:spPr>
        <p:txBody>
          <a:bodyPr anchor="ctr"/>
          <a:lstStyle/>
          <a:p>
            <a:pPr algn="ctr"/>
            <a:r>
              <a:rPr lang="el-GR" sz="6600" b="1">
                <a:solidFill>
                  <a:schemeClr val="accent2"/>
                </a:solidFill>
                <a:effectLst>
                  <a:outerShdw blurRad="38100" dist="38100" dir="2700000" algn="tl">
                    <a:srgbClr val="000000"/>
                  </a:outerShdw>
                </a:effectLst>
                <a:latin typeface="Arial" charset="0"/>
              </a:rPr>
              <a:t> Εργασία 2</a:t>
            </a:r>
            <a:r>
              <a:rPr lang="el-GR" sz="6600" b="1" baseline="30000">
                <a:solidFill>
                  <a:schemeClr val="accent2"/>
                </a:solidFill>
                <a:effectLst>
                  <a:outerShdw blurRad="38100" dist="38100" dir="2700000" algn="tl">
                    <a:srgbClr val="000000"/>
                  </a:outerShdw>
                </a:effectLst>
                <a:latin typeface="Arial" charset="0"/>
              </a:rPr>
              <a:t>ου</a:t>
            </a:r>
            <a:r>
              <a:rPr lang="el-GR" sz="6600" b="1">
                <a:solidFill>
                  <a:schemeClr val="accent2"/>
                </a:solidFill>
                <a:effectLst>
                  <a:outerShdw blurRad="38100" dist="38100" dir="2700000" algn="tl">
                    <a:srgbClr val="000000"/>
                  </a:outerShdw>
                </a:effectLst>
                <a:latin typeface="Arial" charset="0"/>
              </a:rPr>
              <a:t> </a:t>
            </a:r>
            <a:br>
              <a:rPr lang="el-GR" sz="6600" b="1">
                <a:solidFill>
                  <a:schemeClr val="accent2"/>
                </a:solidFill>
                <a:effectLst>
                  <a:outerShdw blurRad="38100" dist="38100" dir="2700000" algn="tl">
                    <a:srgbClr val="000000"/>
                  </a:outerShdw>
                </a:effectLst>
                <a:latin typeface="Arial" charset="0"/>
              </a:rPr>
            </a:br>
            <a:r>
              <a:rPr lang="el-GR" sz="6600" b="1">
                <a:solidFill>
                  <a:schemeClr val="accent2"/>
                </a:solidFill>
                <a:effectLst>
                  <a:outerShdw blurRad="38100" dist="38100" dir="2700000" algn="tl">
                    <a:srgbClr val="000000"/>
                  </a:outerShdw>
                </a:effectLst>
                <a:latin typeface="Arial" charset="0"/>
              </a:rPr>
              <a:t>       τετραμήνου…</a:t>
            </a:r>
            <a:r>
              <a:rPr lang="el-GR" sz="4400">
                <a:solidFill>
                  <a:schemeClr val="tx2"/>
                </a:solidFill>
                <a:effectLst>
                  <a:outerShdw blurRad="38100" dist="38100" dir="2700000" algn="tl">
                    <a:srgbClr val="000000"/>
                  </a:outerShdw>
                </a:effectLst>
              </a:rPr>
              <a:t> </a:t>
            </a:r>
            <a:endParaRPr lang="en-US" sz="4400">
              <a:solidFill>
                <a:schemeClr val="tx2"/>
              </a:solidFill>
              <a:effectLst>
                <a:outerShdw blurRad="38100" dist="38100" dir="2700000" algn="tl">
                  <a:srgbClr val="000000"/>
                </a:outerShdw>
              </a:effectLst>
            </a:endParaRPr>
          </a:p>
        </p:txBody>
      </p:sp>
      <p:sp>
        <p:nvSpPr>
          <p:cNvPr id="2065" name="Rectangle 17"/>
          <p:cNvSpPr>
            <a:spLocks noChangeArrowheads="1"/>
          </p:cNvSpPr>
          <p:nvPr/>
        </p:nvSpPr>
        <p:spPr bwMode="auto">
          <a:xfrm>
            <a:off x="-1189038" y="5229225"/>
            <a:ext cx="7366001" cy="1300163"/>
          </a:xfrm>
          <a:prstGeom prst="rect">
            <a:avLst/>
          </a:prstGeom>
          <a:noFill/>
          <a:ln w="9525">
            <a:noFill/>
            <a:miter lim="800000"/>
            <a:headEnd/>
            <a:tailEnd/>
          </a:ln>
          <a:effectLst/>
        </p:spPr>
        <p:txBody>
          <a:bodyPr anchor="ctr"/>
          <a:lstStyle/>
          <a:p>
            <a:pPr algn="ctr"/>
            <a:r>
              <a:rPr lang="en-US" sz="4400" b="1" i="1">
                <a:solidFill>
                  <a:srgbClr val="FF9999"/>
                </a:solidFill>
                <a:effectLst>
                  <a:outerShdw blurRad="38100" dist="38100" dir="2700000" algn="tl">
                    <a:srgbClr val="000000"/>
                  </a:outerShdw>
                </a:effectLst>
                <a:latin typeface="Comic Sans MS" pitchFamily="66" charset="0"/>
              </a:rPr>
              <a:t>     H </a:t>
            </a:r>
            <a:r>
              <a:rPr lang="el-GR" sz="4400" b="1" i="1">
                <a:solidFill>
                  <a:srgbClr val="FF9999"/>
                </a:solidFill>
                <a:effectLst>
                  <a:outerShdw blurRad="38100" dist="38100" dir="2700000" algn="tl">
                    <a:srgbClr val="000000"/>
                  </a:outerShdw>
                </a:effectLst>
                <a:latin typeface="Comic Sans MS" pitchFamily="66" charset="0"/>
              </a:rPr>
              <a:t>πιο ζεστή αγκαλιά!</a:t>
            </a:r>
            <a:r>
              <a:rPr lang="en-US" sz="4400" b="1" i="1">
                <a:solidFill>
                  <a:srgbClr val="FF9999"/>
                </a:solidFill>
                <a:effectLst>
                  <a:outerShdw blurRad="38100" dist="38100" dir="2700000" algn="tl">
                    <a:srgbClr val="000000"/>
                  </a:outerShdw>
                </a:effectLst>
                <a:latin typeface="Comic Sans MS" pitchFamily="66" charset="0"/>
                <a:sym typeface="Wingdings" pitchFamily="2" charset="2"/>
              </a:rPr>
              <a:t></a:t>
            </a:r>
            <a:endParaRPr lang="en-US" sz="4400" b="1" i="1">
              <a:solidFill>
                <a:srgbClr val="FF9999"/>
              </a:solidFill>
              <a:effectLst>
                <a:outerShdw blurRad="38100" dist="38100" dir="2700000" algn="tl">
                  <a:srgbClr val="00000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23850" y="260350"/>
            <a:ext cx="7920038" cy="1368425"/>
          </a:xfrm>
        </p:spPr>
        <p:txBody>
          <a:bodyPr/>
          <a:lstStyle/>
          <a:p>
            <a:r>
              <a:rPr lang="el-GR" sz="2800" b="1" i="1" u="sng">
                <a:latin typeface="Comic Sans MS" pitchFamily="66" charset="0"/>
              </a:rPr>
              <a:t>Γιατί ο ποιητής στον χρησιμοποιεί το ρήμα σκοτώθηκε σε παρελθοντικό χρόνο, ενώ τα ρήματα που ακολουθούν</a:t>
            </a:r>
            <a:r>
              <a:rPr lang="en-US" sz="2800" b="1" i="1" u="sng">
                <a:latin typeface="Comic Sans MS" pitchFamily="66" charset="0"/>
              </a:rPr>
              <a:t> </a:t>
            </a:r>
            <a:r>
              <a:rPr lang="el-GR" sz="2800" b="1" i="1" u="sng">
                <a:latin typeface="Comic Sans MS" pitchFamily="66" charset="0"/>
              </a:rPr>
              <a:t>σε χρόνο ενεστώτα;</a:t>
            </a:r>
            <a:endParaRPr lang="en-US" sz="2800" b="1" i="1" u="sng">
              <a:latin typeface="Comic Sans MS" pitchFamily="66" charset="0"/>
            </a:endParaRPr>
          </a:p>
        </p:txBody>
      </p:sp>
      <p:sp>
        <p:nvSpPr>
          <p:cNvPr id="79875" name="Rectangle 3"/>
          <p:cNvSpPr>
            <a:spLocks noGrp="1" noChangeArrowheads="1"/>
          </p:cNvSpPr>
          <p:nvPr>
            <p:ph type="body" idx="1"/>
          </p:nvPr>
        </p:nvSpPr>
        <p:spPr>
          <a:xfrm>
            <a:off x="684213" y="1916113"/>
            <a:ext cx="8229600" cy="5761037"/>
          </a:xfrm>
        </p:spPr>
        <p:txBody>
          <a:bodyPr/>
          <a:lstStyle/>
          <a:p>
            <a:pPr>
              <a:lnSpc>
                <a:spcPct val="80000"/>
              </a:lnSpc>
              <a:buFont typeface="Wingdings" pitchFamily="2" charset="2"/>
              <a:buChar char="q"/>
            </a:pPr>
            <a:r>
              <a:rPr lang="en-US" sz="2800" i="1">
                <a:latin typeface="Comic Sans MS" pitchFamily="66" charset="0"/>
              </a:rPr>
              <a:t> O </a:t>
            </a:r>
            <a:r>
              <a:rPr lang="el-GR" sz="2800" i="1">
                <a:latin typeface="Comic Sans MS" pitchFamily="66" charset="0"/>
              </a:rPr>
              <a:t>ποιητής χρησιμοποιεί στον πρώτο στίχο το ρήμα σκοτώθηκε σε παρελθοντικό χρόνο επειδή θέλει να δώσει έμφαση σε αυτό το δυσάρεστο γεγονός το οποίο συνέβη πριν 6 μήνες.</a:t>
            </a:r>
          </a:p>
          <a:p>
            <a:pPr>
              <a:lnSpc>
                <a:spcPct val="80000"/>
              </a:lnSpc>
            </a:pPr>
            <a:r>
              <a:rPr lang="el-GR" sz="2800" i="1">
                <a:latin typeface="Comic Sans MS" pitchFamily="66" charset="0"/>
              </a:rPr>
              <a:t>Τα υπόλοιπα ρήματα που ακολουθούν είναι σε χρόνο ενεστώτα διότι θέλει να εμπλουτίσει τα γεγονότα που είχαν ακολουθήσει. </a:t>
            </a:r>
          </a:p>
          <a:p>
            <a:pPr>
              <a:lnSpc>
                <a:spcPct val="80000"/>
              </a:lnSpc>
            </a:pPr>
            <a:r>
              <a:rPr lang="el-GR" sz="2800" i="1">
                <a:latin typeface="Comic Sans MS" pitchFamily="66" charset="0"/>
              </a:rPr>
              <a:t>Ο ποιητής διαδραματίζει τα γεγονότα έτσι ώστε να μας κάνει να νιώσουμε με σαφές τρόπο τα συναισθήματα των δύο γυναικών του ποιήματος όπου η κάθε μία ξεχωριστά έχει το δικό της βάσανο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2" name="Picture 6" descr="brettako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0668" name="Rectangle 12"/>
          <p:cNvSpPr>
            <a:spLocks noGrp="1" noChangeArrowheads="1"/>
          </p:cNvSpPr>
          <p:nvPr>
            <p:ph type="title"/>
          </p:nvPr>
        </p:nvSpPr>
        <p:spPr>
          <a:noFill/>
          <a:ln/>
        </p:spPr>
        <p:txBody>
          <a:bodyPr/>
          <a:lstStyle/>
          <a:p>
            <a:r>
              <a:rPr lang="en-US" sz="4000">
                <a:solidFill>
                  <a:srgbClr val="000000"/>
                </a:solidFill>
                <a:effectLst>
                  <a:outerShdw blurRad="38100" dist="38100" dir="2700000" algn="tl">
                    <a:srgbClr val="FFFFFF"/>
                  </a:outerShdw>
                </a:effectLst>
              </a:rPr>
              <a:t/>
            </a:r>
            <a:br>
              <a:rPr lang="en-US" sz="4000">
                <a:solidFill>
                  <a:srgbClr val="000000"/>
                </a:solidFill>
                <a:effectLst>
                  <a:outerShdw blurRad="38100" dist="38100" dir="2700000" algn="tl">
                    <a:srgbClr val="FFFFFF"/>
                  </a:outerShdw>
                </a:effectLst>
              </a:rPr>
            </a:br>
            <a:endParaRPr lang="en-US" sz="400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el-GR" sz="4800" b="1" i="1" u="sng">
                <a:latin typeface="Comic Sans MS" pitchFamily="66" charset="0"/>
              </a:rPr>
              <a:t>Βιβλιογραφία</a:t>
            </a:r>
            <a:r>
              <a:rPr lang="el-GR"/>
              <a:t>: </a:t>
            </a:r>
            <a:endParaRPr lang="en-US"/>
          </a:p>
        </p:txBody>
      </p:sp>
      <p:sp>
        <p:nvSpPr>
          <p:cNvPr id="3077" name="Rectangle 5"/>
          <p:cNvSpPr>
            <a:spLocks noGrp="1" noChangeArrowheads="1"/>
          </p:cNvSpPr>
          <p:nvPr>
            <p:ph type="body" idx="1"/>
          </p:nvPr>
        </p:nvSpPr>
        <p:spPr/>
        <p:txBody>
          <a:bodyPr/>
          <a:lstStyle/>
          <a:p>
            <a:r>
              <a:rPr lang="el-GR" i="1">
                <a:latin typeface="Comic Sans MS" pitchFamily="66" charset="0"/>
              </a:rPr>
              <a:t>Την βιβλιογραφία την αντλήσαμε κυρίως από την αυτοβιογραφία του Νικηφόρου Βρεττάκου που παρακολουθήσαμε την παγκόσμια ημέρα ποίησης </a:t>
            </a:r>
          </a:p>
          <a:p>
            <a:r>
              <a:rPr lang="el-GR" i="1">
                <a:latin typeface="Comic Sans MS" pitchFamily="66" charset="0"/>
              </a:rPr>
              <a:t>Μία άλλη πηγή ήταν η μηχανή αναζήτησης του </a:t>
            </a:r>
            <a:r>
              <a:rPr lang="en-US" i="1">
                <a:latin typeface="Comic Sans MS" pitchFamily="66" charset="0"/>
              </a:rPr>
              <a:t>google </a:t>
            </a:r>
            <a:r>
              <a:rPr lang="el-GR" i="1">
                <a:latin typeface="Comic Sans MS" pitchFamily="66" charset="0"/>
              </a:rPr>
              <a:t>αλλά το αρχείο που βρήκαμε για το συγκεκριμένο ποίημα ήταν πολύ περιορισμένο!</a:t>
            </a:r>
            <a:endParaRPr lang="en-US" i="1">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a:xfrm>
            <a:off x="457200" y="3357563"/>
            <a:ext cx="8229600" cy="1223962"/>
          </a:xfrm>
        </p:spPr>
        <p:txBody>
          <a:bodyPr/>
          <a:lstStyle/>
          <a:p>
            <a:endParaRPr lang="el-GR"/>
          </a:p>
        </p:txBody>
      </p:sp>
      <p:graphicFrame>
        <p:nvGraphicFramePr>
          <p:cNvPr id="88067" name="Object 3"/>
          <p:cNvGraphicFramePr>
            <a:graphicFrameLocks noChangeAspect="1"/>
          </p:cNvGraphicFramePr>
          <p:nvPr>
            <p:ph idx="1"/>
          </p:nvPr>
        </p:nvGraphicFramePr>
        <p:xfrm>
          <a:off x="0" y="0"/>
          <a:ext cx="9251950" cy="6858000"/>
        </p:xfrm>
        <a:graphic>
          <a:graphicData uri="http://schemas.openxmlformats.org/presentationml/2006/ole">
            <p:oleObj spid="_x0000_s88067" name="Φωτογραφία του Photo Editor" r:id="rId3" imgW="2104762" imgH="2172003" progId="MSPhotoEd.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1" name="Rectangle 7"/>
          <p:cNvSpPr>
            <a:spLocks noChangeArrowheads="1"/>
          </p:cNvSpPr>
          <p:nvPr/>
        </p:nvSpPr>
        <p:spPr bwMode="auto">
          <a:xfrm>
            <a:off x="1476375" y="1484313"/>
            <a:ext cx="6400800" cy="1752600"/>
          </a:xfrm>
          <a:prstGeom prst="rect">
            <a:avLst/>
          </a:prstGeom>
          <a:noFill/>
          <a:ln w="9525">
            <a:noFill/>
            <a:miter lim="800000"/>
            <a:headEnd/>
            <a:tailEnd/>
          </a:ln>
          <a:effectLst/>
        </p:spPr>
        <p:txBody>
          <a:bodyPr/>
          <a:lstStyle/>
          <a:p>
            <a:pPr algn="ctr">
              <a:spcBef>
                <a:spcPct val="20000"/>
              </a:spcBef>
              <a:buClr>
                <a:schemeClr val="hlink"/>
              </a:buClr>
              <a:buSzPct val="65000"/>
              <a:buFont typeface="Wingdings" pitchFamily="2" charset="2"/>
              <a:buNone/>
            </a:pPr>
            <a:endParaRPr lang="el-GR" sz="3200">
              <a:effectLst>
                <a:outerShdw blurRad="38100" dist="38100" dir="2700000" algn="tl">
                  <a:srgbClr val="000000"/>
                </a:outerShdw>
              </a:effectLst>
            </a:endParaRPr>
          </a:p>
        </p:txBody>
      </p:sp>
      <p:sp>
        <p:nvSpPr>
          <p:cNvPr id="72714" name="Rectangle 10"/>
          <p:cNvSpPr>
            <a:spLocks noChangeArrowheads="1"/>
          </p:cNvSpPr>
          <p:nvPr>
            <p:ph type="body" idx="1"/>
          </p:nvPr>
        </p:nvSpPr>
        <p:spPr>
          <a:xfrm>
            <a:off x="0" y="260350"/>
            <a:ext cx="8207375" cy="5689600"/>
          </a:xfrm>
          <a:noFill/>
          <a:ln/>
        </p:spPr>
        <p:txBody>
          <a:bodyPr/>
          <a:lstStyle/>
          <a:p>
            <a:pPr marL="609600" indent="-609600">
              <a:buFont typeface="Wingdings" pitchFamily="2" charset="2"/>
              <a:buNone/>
            </a:pPr>
            <a:r>
              <a:rPr lang="el-GR" b="1" i="1">
                <a:latin typeface="Comic Sans MS" pitchFamily="66" charset="0"/>
              </a:rPr>
              <a:t>Κατσαρίδου Σοφία</a:t>
            </a:r>
          </a:p>
          <a:p>
            <a:pPr marL="609600" indent="-609600">
              <a:buFont typeface="Wingdings" pitchFamily="2" charset="2"/>
              <a:buNone/>
            </a:pPr>
            <a:r>
              <a:rPr lang="el-GR" b="1" i="1">
                <a:latin typeface="Comic Sans MS" pitchFamily="66" charset="0"/>
              </a:rPr>
              <a:t>Γκουτζούκη Γεωργία</a:t>
            </a:r>
          </a:p>
          <a:p>
            <a:pPr marL="609600" indent="-609600">
              <a:buFont typeface="Wingdings" pitchFamily="2" charset="2"/>
              <a:buNone/>
            </a:pPr>
            <a:r>
              <a:rPr lang="el-GR" b="1" i="1">
                <a:latin typeface="Comic Sans MS" pitchFamily="66" charset="0"/>
              </a:rPr>
              <a:t>Ευθυμιάδου Αλεξάνδρα</a:t>
            </a:r>
          </a:p>
          <a:p>
            <a:pPr marL="609600" indent="-609600">
              <a:buFont typeface="Wingdings" pitchFamily="2" charset="2"/>
              <a:buNone/>
            </a:pPr>
            <a:r>
              <a:rPr lang="el-GR" b="1" i="1">
                <a:latin typeface="Comic Sans MS" pitchFamily="66" charset="0"/>
              </a:rPr>
              <a:t>Δογραμματζή Αθανασ</a:t>
            </a:r>
            <a:r>
              <a:rPr lang="en-US" b="1" i="1">
                <a:latin typeface="Comic Sans MS" pitchFamily="66" charset="0"/>
              </a:rPr>
              <a:t>ia</a:t>
            </a:r>
            <a:r>
              <a:rPr lang="el-GR" b="1" i="1">
                <a:latin typeface="Comic Sans MS" pitchFamily="66" charset="0"/>
              </a:rPr>
              <a:t> </a:t>
            </a:r>
            <a:endParaRPr lang="en-US" b="1" i="1">
              <a:latin typeface="Comic Sans MS" pitchFamily="66" charset="0"/>
            </a:endParaRPr>
          </a:p>
          <a:p>
            <a:pPr marL="609600" indent="-609600">
              <a:buFont typeface="Wingdings" pitchFamily="2" charset="2"/>
              <a:buNone/>
            </a:pPr>
            <a:r>
              <a:rPr lang="el-GR" b="1" i="1">
                <a:latin typeface="Comic Sans MS" pitchFamily="66" charset="0"/>
              </a:rPr>
              <a:t>Ζαλώνη</a:t>
            </a:r>
            <a:r>
              <a:rPr lang="en-US" b="1" i="1">
                <a:latin typeface="Comic Sans MS" pitchFamily="66" charset="0"/>
              </a:rPr>
              <a:t> T</a:t>
            </a:r>
            <a:r>
              <a:rPr lang="el-GR" b="1" i="1">
                <a:latin typeface="Comic Sans MS" pitchFamily="66" charset="0"/>
              </a:rPr>
              <a:t>ερέζα</a:t>
            </a:r>
            <a:endParaRPr lang="en-US" b="1" i="1">
              <a:latin typeface="Comic Sans MS" pitchFamily="66" charset="0"/>
            </a:endParaRPr>
          </a:p>
          <a:p>
            <a:pPr marL="609600" indent="-609600">
              <a:buFont typeface="Wingdings" pitchFamily="2" charset="2"/>
              <a:buNone/>
            </a:pPr>
            <a:endParaRPr lang="en-US" b="1" i="1">
              <a:latin typeface="Comic Sans MS" pitchFamily="66" charset="0"/>
            </a:endParaRPr>
          </a:p>
          <a:p>
            <a:pPr marL="609600" indent="-609600">
              <a:buFont typeface="Wingdings" pitchFamily="2" charset="2"/>
              <a:buNone/>
            </a:pPr>
            <a:endParaRPr lang="en-US" b="1" i="1">
              <a:latin typeface="Comic Sans MS" pitchFamily="66" charset="0"/>
            </a:endParaRPr>
          </a:p>
          <a:p>
            <a:pPr marL="609600" indent="-609600">
              <a:buFont typeface="Wingdings" pitchFamily="2" charset="2"/>
              <a:buNone/>
            </a:pPr>
            <a:endParaRPr lang="en-US" b="1" i="1">
              <a:latin typeface="Comic Sans MS" pitchFamily="66" charset="0"/>
            </a:endParaRPr>
          </a:p>
          <a:p>
            <a:pPr marL="609600" indent="-609600">
              <a:buFont typeface="Wingdings" pitchFamily="2" charset="2"/>
              <a:buNone/>
            </a:pPr>
            <a:endParaRPr lang="en-US" b="1" i="1">
              <a:latin typeface="Comic Sans MS" pitchFamily="66" charset="0"/>
            </a:endParaRPr>
          </a:p>
        </p:txBody>
      </p:sp>
      <p:pic>
        <p:nvPicPr>
          <p:cNvPr id="72716" name="Picture 12" descr="mother-affection"/>
          <p:cNvPicPr>
            <a:picLocks noChangeAspect="1" noChangeArrowheads="1"/>
          </p:cNvPicPr>
          <p:nvPr/>
        </p:nvPicPr>
        <p:blipFill>
          <a:blip r:embed="rId2"/>
          <a:srcRect/>
          <a:stretch>
            <a:fillRect/>
          </a:stretch>
        </p:blipFill>
        <p:spPr bwMode="auto">
          <a:xfrm>
            <a:off x="4572000" y="0"/>
            <a:ext cx="6553200" cy="70294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l-GR" sz="4800" b="1" i="1" u="sng">
                <a:latin typeface="Comic Sans MS" pitchFamily="66" charset="0"/>
              </a:rPr>
              <a:t>Μητρική αγάπη</a:t>
            </a:r>
            <a:r>
              <a:rPr lang="en-US" sz="4800" b="1" i="1" u="sng">
                <a:latin typeface="Comic Sans MS" pitchFamily="66" charset="0"/>
              </a:rPr>
              <a:t>!</a:t>
            </a:r>
            <a:endParaRPr lang="el-GR" sz="4800" b="1" i="1" u="sng">
              <a:latin typeface="Comic Sans MS" pitchFamily="66" charset="0"/>
            </a:endParaRPr>
          </a:p>
        </p:txBody>
      </p:sp>
      <p:sp>
        <p:nvSpPr>
          <p:cNvPr id="87043" name="Rectangle 3"/>
          <p:cNvSpPr>
            <a:spLocks noGrp="1" noChangeArrowheads="1"/>
          </p:cNvSpPr>
          <p:nvPr>
            <p:ph type="body" idx="1"/>
          </p:nvPr>
        </p:nvSpPr>
        <p:spPr/>
        <p:txBody>
          <a:bodyPr/>
          <a:lstStyle/>
          <a:p>
            <a:pPr>
              <a:lnSpc>
                <a:spcPct val="90000"/>
              </a:lnSpc>
              <a:buFont typeface="Wingdings" pitchFamily="2" charset="2"/>
              <a:buNone/>
            </a:pPr>
            <a:r>
              <a:rPr lang="el-GR"/>
              <a:t>	</a:t>
            </a:r>
            <a:r>
              <a:rPr lang="el-GR" i="1">
                <a:latin typeface="Comic Sans MS" pitchFamily="66" charset="0"/>
              </a:rPr>
              <a:t>Η μητρική αγάπη έχει συσχετιστεί άμεσα με την ποίηση του Βρεττάκου καθώς ο ίδιος την έχει συμπεριλάβει σε πολλά από τα ποιήματά του διότι έχει εμπνευστεί  από την παιδική του ηλικία και τα παιδικά του βιώματα. Όπως ο ίδιος έχει αναφέρει μέσα από την αυτοβιογραφία του η μητρική αγάπη είναι και θα είναι το παν για κάθε παιδί.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l-GR" sz="4000" b="1" i="1" u="sng">
                <a:latin typeface="Comic Sans MS" pitchFamily="66" charset="0"/>
              </a:rPr>
              <a:t>Ποίημα:</a:t>
            </a:r>
            <a:r>
              <a:rPr lang="el-GR" sz="4000" b="1" i="1">
                <a:latin typeface="Comic Sans MS" pitchFamily="66" charset="0"/>
              </a:rPr>
              <a:t/>
            </a:r>
            <a:br>
              <a:rPr lang="el-GR" sz="4000" b="1" i="1">
                <a:latin typeface="Comic Sans MS" pitchFamily="66" charset="0"/>
              </a:rPr>
            </a:br>
            <a:r>
              <a:rPr lang="el-GR" sz="4000" b="1" i="1" u="sng">
                <a:latin typeface="Comic Sans MS" pitchFamily="66" charset="0"/>
              </a:rPr>
              <a:t>«Δυο γυναίκες νομίζουν </a:t>
            </a:r>
            <a:br>
              <a:rPr lang="el-GR" sz="4000" b="1" i="1" u="sng">
                <a:latin typeface="Comic Sans MS" pitchFamily="66" charset="0"/>
              </a:rPr>
            </a:br>
            <a:r>
              <a:rPr lang="el-GR" sz="4000" b="1" i="1" u="sng">
                <a:latin typeface="Comic Sans MS" pitchFamily="66" charset="0"/>
              </a:rPr>
              <a:t>ότι είναι μόνες στον κόσμο»</a:t>
            </a:r>
            <a:endParaRPr lang="en-US" sz="4000" b="1" i="1" u="sng">
              <a:latin typeface="Comic Sans MS" pitchFamily="66" charset="0"/>
            </a:endParaRPr>
          </a:p>
        </p:txBody>
      </p:sp>
      <p:sp>
        <p:nvSpPr>
          <p:cNvPr id="73731" name="Rectangle 3"/>
          <p:cNvSpPr>
            <a:spLocks noGrp="1" noChangeArrowheads="1"/>
          </p:cNvSpPr>
          <p:nvPr>
            <p:ph type="body" idx="1"/>
          </p:nvPr>
        </p:nvSpPr>
        <p:spPr/>
        <p:txBody>
          <a:bodyPr/>
          <a:lstStyle/>
          <a:p>
            <a:r>
              <a:rPr lang="el-GR" sz="2800" i="1">
                <a:latin typeface="Comic Sans MS" pitchFamily="66" charset="0"/>
              </a:rPr>
              <a:t>Το ποίημα μας βρίσκεται στην ποιητική συλλογή «Το βάθος του κόσμου» η οποία κυκλοφόρησε το 1961</a:t>
            </a:r>
            <a:r>
              <a:rPr lang="en-US" sz="2800" i="1">
                <a:latin typeface="Comic Sans MS" pitchFamily="66" charset="0"/>
              </a:rPr>
              <a:t>. </a:t>
            </a:r>
            <a:endParaRPr lang="el-GR" sz="2800" i="1">
              <a:latin typeface="Comic Sans MS" pitchFamily="66" charset="0"/>
            </a:endParaRPr>
          </a:p>
          <a:p>
            <a:r>
              <a:rPr lang="el-GR" sz="2800" i="1">
                <a:latin typeface="Comic Sans MS" pitchFamily="66" charset="0"/>
              </a:rPr>
              <a:t>Κεντρικό πρόσωπο του ποιήματος είναι μία μάνα της οποίας ο γιος έχει σκοτωθεί πριν από έξι μήνες. Μετά από αυτό το δραματικό γεγονός η ζωή της έχει αλλάξει ριζικά καθώς έχει γεμίσει από πένθος και θλίψη.</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95288" y="620713"/>
            <a:ext cx="8435975" cy="5762625"/>
          </a:xfrm>
        </p:spPr>
        <p:txBody>
          <a:bodyPr/>
          <a:lstStyle/>
          <a:p>
            <a:pPr>
              <a:lnSpc>
                <a:spcPct val="80000"/>
              </a:lnSpc>
              <a:buFont typeface="Wingdings" pitchFamily="2" charset="2"/>
              <a:buNone/>
            </a:pPr>
            <a:r>
              <a:rPr lang="en-US" b="1" i="1" u="sng">
                <a:latin typeface="Comic Sans MS" pitchFamily="66" charset="0"/>
              </a:rPr>
              <a:t>           </a:t>
            </a:r>
            <a:r>
              <a:rPr lang="el-GR" b="1" i="1" u="sng">
                <a:latin typeface="Comic Sans MS" pitchFamily="66" charset="0"/>
              </a:rPr>
              <a:t>Στοιχεία ποιήματος:</a:t>
            </a:r>
          </a:p>
          <a:p>
            <a:pPr>
              <a:lnSpc>
                <a:spcPct val="80000"/>
              </a:lnSpc>
              <a:buFont typeface="Wingdings" pitchFamily="2" charset="2"/>
              <a:buChar char="q"/>
            </a:pPr>
            <a:r>
              <a:rPr lang="el-GR" sz="2800" i="1">
                <a:latin typeface="Comic Sans MS" pitchFamily="66" charset="0"/>
              </a:rPr>
              <a:t>Το θέμα του διηγήματος μας είναι διαχρονικό και αυτό μπορούμε να το διακρίνουμε κατά την διάρκεια όλου του ποιήματος διότι ο πόνος που αισθάνεται η πονεμένη μάνα είναι συνεχόμενος και πολύ έντονος</a:t>
            </a:r>
          </a:p>
          <a:p>
            <a:pPr>
              <a:lnSpc>
                <a:spcPct val="80000"/>
              </a:lnSpc>
              <a:buFont typeface="Wingdings" pitchFamily="2" charset="2"/>
              <a:buChar char="q"/>
            </a:pPr>
            <a:r>
              <a:rPr lang="el-GR" sz="2800" i="1">
                <a:latin typeface="Comic Sans MS" pitchFamily="66" charset="0"/>
              </a:rPr>
              <a:t>Ο ποιητής μας χρησιμοποιεί μία άλλη περίπτωση όμοια με της μάνας η οποία δεν θα μπορούσε να είναι άλλη από την περίπτωση της Παναγίας.</a:t>
            </a:r>
          </a:p>
          <a:p>
            <a:pPr>
              <a:lnSpc>
                <a:spcPct val="80000"/>
              </a:lnSpc>
              <a:buFont typeface="Wingdings" pitchFamily="2" charset="2"/>
              <a:buChar char="q"/>
            </a:pPr>
            <a:r>
              <a:rPr lang="el-GR" sz="2800" i="1">
                <a:latin typeface="Comic Sans MS" pitchFamily="66" charset="0"/>
              </a:rPr>
              <a:t>Πολλά παραδείγματα χαροκαμένων μανάδων μπορούμε να βρούμε στην παγκόσμια λογοτεχνία καθώς αυτή η εικόνα της πονεμένης μάνας ευαισθητοποιεί τους καλλιτέχνες.</a:t>
            </a:r>
          </a:p>
          <a:p>
            <a:pPr>
              <a:lnSpc>
                <a:spcPct val="80000"/>
              </a:lnSpc>
              <a:buFont typeface="Wingdings" pitchFamily="2" charset="2"/>
              <a:buNone/>
            </a:pPr>
            <a:r>
              <a:rPr lang="el-GR" sz="2800" i="1">
                <a:latin typeface="Comic Sans MS" pitchFamily="66" charset="0"/>
              </a:rPr>
              <a:t> </a:t>
            </a:r>
            <a:endParaRPr lang="en-US" sz="2800" i="1">
              <a:latin typeface="Comic Sans MS" pitchFamily="66" charset="0"/>
            </a:endParaRPr>
          </a:p>
          <a:p>
            <a:pPr>
              <a:lnSpc>
                <a:spcPct val="80000"/>
              </a:lnSpc>
              <a:buFont typeface="Wingdings" pitchFamily="2" charset="2"/>
              <a:buNone/>
            </a:pPr>
            <a:endParaRPr lang="el-GR" sz="2800" i="1">
              <a:latin typeface="Comic Sans MS" pitchFamily="66" charset="0"/>
            </a:endParaRPr>
          </a:p>
          <a:p>
            <a:pPr>
              <a:lnSpc>
                <a:spcPct val="80000"/>
              </a:lnSpc>
              <a:buFont typeface="Wingdings" pitchFamily="2" charset="2"/>
              <a:buNone/>
            </a:pPr>
            <a:endParaRPr lang="el-GR" sz="2800" b="1" i="1">
              <a:latin typeface="Comic Sans MS" pitchFamily="66" charset="0"/>
            </a:endParaRPr>
          </a:p>
          <a:p>
            <a:pPr>
              <a:lnSpc>
                <a:spcPct val="80000"/>
              </a:lnSpc>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0"/>
            <a:ext cx="8229600" cy="765175"/>
          </a:xfrm>
        </p:spPr>
        <p:txBody>
          <a:bodyPr/>
          <a:lstStyle/>
          <a:p>
            <a:r>
              <a:rPr lang="el-GR" b="1" i="1" u="sng">
                <a:latin typeface="Comic Sans MS" pitchFamily="66" charset="0"/>
              </a:rPr>
              <a:t>Κύρια ιδέα του ποιήματος</a:t>
            </a:r>
            <a:endParaRPr lang="en-US" b="1" i="1" u="sng">
              <a:latin typeface="Comic Sans MS" pitchFamily="66" charset="0"/>
            </a:endParaRPr>
          </a:p>
        </p:txBody>
      </p:sp>
      <p:sp>
        <p:nvSpPr>
          <p:cNvPr id="76803" name="Rectangle 3"/>
          <p:cNvSpPr>
            <a:spLocks noGrp="1" noChangeArrowheads="1"/>
          </p:cNvSpPr>
          <p:nvPr>
            <p:ph type="body" idx="1"/>
          </p:nvPr>
        </p:nvSpPr>
        <p:spPr>
          <a:xfrm>
            <a:off x="468313" y="836613"/>
            <a:ext cx="8229600" cy="5832475"/>
          </a:xfrm>
        </p:spPr>
        <p:txBody>
          <a:bodyPr/>
          <a:lstStyle/>
          <a:p>
            <a:pPr marL="533400" indent="-533400">
              <a:lnSpc>
                <a:spcPct val="90000"/>
              </a:lnSpc>
              <a:buFont typeface="Wingdings" pitchFamily="2" charset="2"/>
              <a:buChar char="Ø"/>
            </a:pPr>
            <a:r>
              <a:rPr lang="el-GR" sz="2800" i="1">
                <a:latin typeface="Comic Sans MS" pitchFamily="66" charset="0"/>
              </a:rPr>
              <a:t>Κύριο θέμα είναι ο πόνος η θλίψη η δυστυχία αλλά και η μοναξιά που βιώνει η μητέρα ύστερα από τον χαμό του γιού της. </a:t>
            </a:r>
            <a:endParaRPr lang="en-US" sz="2800" i="1">
              <a:latin typeface="Comic Sans MS" pitchFamily="66" charset="0"/>
            </a:endParaRPr>
          </a:p>
          <a:p>
            <a:pPr marL="533400" indent="-533400">
              <a:lnSpc>
                <a:spcPct val="90000"/>
              </a:lnSpc>
              <a:buFont typeface="Wingdings" pitchFamily="2" charset="2"/>
              <a:buChar char="Ø"/>
            </a:pPr>
            <a:r>
              <a:rPr lang="el-GR" sz="2800" i="1">
                <a:latin typeface="Comic Sans MS" pitchFamily="66" charset="0"/>
              </a:rPr>
              <a:t>Το γεγονός ότι η αυτή η μάνα έχει χάσει το παιδί της την έχει κάνει να παραμελεί τον εαυτό της.(στ.8-10) Στην ουσία αυτή η μάνα έθεσε τον εαυτό της σε δεύτερη μοίρα ύστερα από αυτό το τραγικό συμβάν</a:t>
            </a:r>
            <a:r>
              <a:rPr lang="en-US" sz="2800" i="1">
                <a:latin typeface="Comic Sans MS" pitchFamily="66" charset="0"/>
              </a:rPr>
              <a:t>.</a:t>
            </a:r>
          </a:p>
          <a:p>
            <a:pPr marL="533400" indent="-533400">
              <a:lnSpc>
                <a:spcPct val="90000"/>
              </a:lnSpc>
              <a:buFont typeface="Wingdings" pitchFamily="2" charset="2"/>
              <a:buChar char="Ø"/>
            </a:pPr>
            <a:r>
              <a:rPr lang="el-GR" sz="2800" i="1">
                <a:latin typeface="Comic Sans MS" pitchFamily="66" charset="0"/>
              </a:rPr>
              <a:t>Το ότι τα συναισθήματα που κυριαρχούν στο ποίημα μας είναι μόνο θλίψη και δυστυχία προσδίδει στο κείμενο έντονη φόρτιση, συναισθηματισμό αλλά και συγκίνηση για το δράμα της τραγικής μάνας και για τα βιώματά της</a:t>
            </a:r>
            <a:r>
              <a:rPr lang="en-US" sz="2800" i="1">
                <a:latin typeface="Comic Sans MS" pitchFamily="66" charset="0"/>
              </a:rPr>
              <a:t>.</a:t>
            </a:r>
          </a:p>
          <a:p>
            <a:pPr marL="533400" indent="-533400">
              <a:lnSpc>
                <a:spcPct val="90000"/>
              </a:lnSpc>
              <a:buFont typeface="Wingdings" pitchFamily="2" charset="2"/>
              <a:buNone/>
            </a:pPr>
            <a:endParaRPr lang="el-GR" sz="2800" i="1">
              <a:latin typeface="Comic Sans MS" pitchFamily="66" charset="0"/>
            </a:endParaRPr>
          </a:p>
          <a:p>
            <a:pPr marL="533400" indent="-533400">
              <a:lnSpc>
                <a:spcPct val="90000"/>
              </a:lnSpc>
              <a:buFont typeface="Wingdings" pitchFamily="2" charset="2"/>
              <a:buNone/>
            </a:pPr>
            <a:endParaRPr lang="en-US" sz="2800" i="1">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908050"/>
          </a:xfrm>
        </p:spPr>
        <p:txBody>
          <a:bodyPr/>
          <a:lstStyle/>
          <a:p>
            <a:r>
              <a:rPr lang="el-GR" b="1" i="1" u="sng">
                <a:latin typeface="Comic Sans MS" pitchFamily="66" charset="0"/>
              </a:rPr>
              <a:t>Κοινωνική κατάσταση</a:t>
            </a:r>
            <a:endParaRPr lang="en-US" b="1" i="1" u="sng">
              <a:latin typeface="Comic Sans MS" pitchFamily="66" charset="0"/>
            </a:endParaRPr>
          </a:p>
        </p:txBody>
      </p:sp>
      <p:sp>
        <p:nvSpPr>
          <p:cNvPr id="78851" name="Rectangle 3"/>
          <p:cNvSpPr>
            <a:spLocks noGrp="1" noChangeArrowheads="1"/>
          </p:cNvSpPr>
          <p:nvPr>
            <p:ph type="body" idx="1"/>
          </p:nvPr>
        </p:nvSpPr>
        <p:spPr>
          <a:xfrm>
            <a:off x="457200" y="1052513"/>
            <a:ext cx="8435975" cy="5616575"/>
          </a:xfrm>
        </p:spPr>
        <p:txBody>
          <a:bodyPr/>
          <a:lstStyle/>
          <a:p>
            <a:r>
              <a:rPr lang="el-GR" sz="2800" i="1">
                <a:latin typeface="Comic Sans MS" pitchFamily="66" charset="0"/>
              </a:rPr>
              <a:t>Η αναφορά στο σκοτωμένου στρατιώτη γιο της πρώτης μητέρας παραπέμπει σε μια γυναικα που εχασε το παιδι της πολυ προσφατα. Ολο το ποίημα έχει στοιχεία που δείχνουν έντονα την ερημιά . Στο ποίημα δεν υπάρχει άλλο πρόσωπο  εκτός από την μανά που φαίνεται να έχει μοναδική συντροφιά την εικόνα της βρεφοκρατούσας. Ο αναγνώστης εχει την αισθηση οτι η γυναικα αυτη ειναι εντελως μονη στον κοσμο χωρις την υποστηριξη αλλο κοντινον προσωπων , διαλλυμενη απο το χαμο του γιου της, πιθανοτατα το τελευταιο στηριγμά της.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381000"/>
            <a:ext cx="8229600" cy="384175"/>
          </a:xfrm>
        </p:spPr>
        <p:txBody>
          <a:bodyPr/>
          <a:lstStyle/>
          <a:p>
            <a:r>
              <a:rPr lang="el-GR" sz="4000" b="1" i="1" u="sng">
                <a:latin typeface="Comic Sans MS" pitchFamily="66" charset="0"/>
              </a:rPr>
              <a:t>Πού και πώς διακρίνουμε την διαχρονικότητα στο ποίημά μας</a:t>
            </a:r>
          </a:p>
        </p:txBody>
      </p:sp>
      <p:sp>
        <p:nvSpPr>
          <p:cNvPr id="84995" name="Rectangle 3"/>
          <p:cNvSpPr>
            <a:spLocks noGrp="1" noChangeArrowheads="1"/>
          </p:cNvSpPr>
          <p:nvPr>
            <p:ph type="body" idx="1"/>
          </p:nvPr>
        </p:nvSpPr>
        <p:spPr>
          <a:xfrm>
            <a:off x="457200" y="1341438"/>
            <a:ext cx="8229600" cy="5183187"/>
          </a:xfrm>
        </p:spPr>
        <p:txBody>
          <a:bodyPr/>
          <a:lstStyle/>
          <a:p>
            <a:pPr>
              <a:lnSpc>
                <a:spcPct val="80000"/>
              </a:lnSpc>
            </a:pPr>
            <a:r>
              <a:rPr lang="el-GR" sz="2800" i="1">
                <a:latin typeface="Comic Sans MS" pitchFamily="66" charset="0"/>
              </a:rPr>
              <a:t>Η θλίψη της πονεμένης μητέρας η οποία εχασε το γιο της αποκτά διαχρονικότητα. </a:t>
            </a:r>
          </a:p>
          <a:p>
            <a:pPr>
              <a:lnSpc>
                <a:spcPct val="80000"/>
              </a:lnSpc>
            </a:pPr>
            <a:r>
              <a:rPr lang="el-GR" sz="2800" i="1">
                <a:latin typeface="Comic Sans MS" pitchFamily="66" charset="0"/>
              </a:rPr>
              <a:t>Η Παναγία είναι μια μάνα που εχασε το παιδί της στο σταυρό. Ο πόνος της είναι ο πόνος κάθε μάνας που χάνει το παιδί της.</a:t>
            </a:r>
          </a:p>
          <a:p>
            <a:pPr>
              <a:lnSpc>
                <a:spcPct val="80000"/>
              </a:lnSpc>
            </a:pPr>
            <a:r>
              <a:rPr lang="el-GR" sz="2800" i="1">
                <a:latin typeface="Comic Sans MS" pitchFamily="66" charset="0"/>
              </a:rPr>
              <a:t>Η επιθυμία της Παναγίας για συμπαράσταση στην πονεμένη μητέρα απαλύνει τη σκληρότητα και το πένθος. Με την στάση της η Παναγία δίνει κουράγιο στην μάνα.</a:t>
            </a:r>
          </a:p>
          <a:p>
            <a:pPr>
              <a:lnSpc>
                <a:spcPct val="80000"/>
              </a:lnSpc>
            </a:pPr>
            <a:r>
              <a:rPr lang="el-GR" sz="2800" i="1">
                <a:latin typeface="Comic Sans MS" pitchFamily="66" charset="0"/>
              </a:rPr>
              <a:t>Η μία μητέρα συμμερίζεται τον πόνο της άλλης. Στους τελευταίους στίχους κορυφώνεται η μητρική αγάπη μεταξύ της Παναγίας και της πονεμένης μητέρας.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692275" y="549275"/>
            <a:ext cx="6119813" cy="863600"/>
          </a:xfrm>
        </p:spPr>
        <p:txBody>
          <a:bodyPr/>
          <a:lstStyle/>
          <a:p>
            <a:r>
              <a:rPr lang="el-GR" sz="4000" b="1" i="1" u="sng">
                <a:latin typeface="Comic Sans MS" pitchFamily="66" charset="0"/>
              </a:rPr>
              <a:t>Πώς και γιατί συνδέεται η γυναίκα με την Παναγία στο ποίημα</a:t>
            </a:r>
            <a:r>
              <a:rPr lang="en-US" sz="4000" b="1" i="1">
                <a:latin typeface="Comic Sans MS" pitchFamily="66" charset="0"/>
              </a:rPr>
              <a:t>:</a:t>
            </a:r>
          </a:p>
        </p:txBody>
      </p:sp>
      <p:sp>
        <p:nvSpPr>
          <p:cNvPr id="77827" name="Rectangle 3"/>
          <p:cNvSpPr>
            <a:spLocks noGrp="1" noChangeArrowheads="1"/>
          </p:cNvSpPr>
          <p:nvPr>
            <p:ph type="body" idx="1"/>
          </p:nvPr>
        </p:nvSpPr>
        <p:spPr>
          <a:xfrm>
            <a:off x="0" y="1916113"/>
            <a:ext cx="9144000" cy="4752975"/>
          </a:xfrm>
        </p:spPr>
        <p:txBody>
          <a:bodyPr/>
          <a:lstStyle/>
          <a:p>
            <a:pPr>
              <a:lnSpc>
                <a:spcPct val="80000"/>
              </a:lnSpc>
            </a:pPr>
            <a:r>
              <a:rPr lang="el-GR" sz="2800" i="1">
                <a:latin typeface="Comic Sans MS" pitchFamily="66" charset="0"/>
              </a:rPr>
              <a:t>Η μητερα του σκοτωμενου στρατιωτη συνδεεται με την Παναγια διοτι τους ενωνει το μητρικο τους ενστικτο.</a:t>
            </a:r>
          </a:p>
          <a:p>
            <a:pPr>
              <a:lnSpc>
                <a:spcPct val="80000"/>
              </a:lnSpc>
            </a:pPr>
            <a:r>
              <a:rPr lang="el-GR" sz="2800" i="1">
                <a:latin typeface="Comic Sans MS" pitchFamily="66" charset="0"/>
              </a:rPr>
              <a:t>Το μητρικο ενστικτο που εχει καθε μανα για το παιδι της που την μετατρεπει σε εναν αθρωπο που λατρευει το παιδι της υπερπροσταντευοντας το και δινοντας ακομα και τη ζωη της για αυτο.</a:t>
            </a:r>
          </a:p>
          <a:p>
            <a:pPr>
              <a:lnSpc>
                <a:spcPct val="80000"/>
              </a:lnSpc>
            </a:pPr>
            <a:r>
              <a:rPr lang="el-GR" sz="2800" i="1">
                <a:latin typeface="Comic Sans MS" pitchFamily="66" charset="0"/>
              </a:rPr>
              <a:t>Συγκεκριμενα στο ποιημα μας οι δυο γυναικες και η ιδιαιτερα η μητερα του σκοτωμενου στρατιωτη ειναι απεγνωσμενη απο το χαμο του και αυτο το γεγονος την εχει εξαθλιωσει ως άνθρωπο και στο κειμενο μας φαινεται στους στιχους 9-11.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Με υφή">
  <a:themeElements>
    <a:clrScheme name="Με υφή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fontScheme name="Με υφή">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Με υφή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Με υφή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Με υφή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Με υφή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Με υφή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Με υφή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Με υφή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Με υφή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516</TotalTime>
  <Words>710</Words>
  <Application>Microsoft Office PowerPoint</Application>
  <PresentationFormat>Προβολή στην οθόνη (4:3)</PresentationFormat>
  <Paragraphs>43</Paragraphs>
  <Slides>13</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13</vt:i4>
      </vt:variant>
    </vt:vector>
  </HeadingPairs>
  <TitlesOfParts>
    <vt:vector size="19" baseType="lpstr">
      <vt:lpstr>Arial</vt:lpstr>
      <vt:lpstr>Tahoma</vt:lpstr>
      <vt:lpstr>Wingdings</vt:lpstr>
      <vt:lpstr>Comic Sans MS</vt:lpstr>
      <vt:lpstr>Με υφή</vt:lpstr>
      <vt:lpstr>Φωτογραφία του Microsoft Photo Editor 3.0</vt:lpstr>
      <vt:lpstr>Διαφάνεια 1</vt:lpstr>
      <vt:lpstr>Διαφάνεια 2</vt:lpstr>
      <vt:lpstr>Μητρική αγάπη!</vt:lpstr>
      <vt:lpstr>Ποίημα: «Δυο γυναίκες νομίζουν  ότι είναι μόνες στον κόσμο»</vt:lpstr>
      <vt:lpstr>Διαφάνεια 5</vt:lpstr>
      <vt:lpstr>Κύρια ιδέα του ποιήματος</vt:lpstr>
      <vt:lpstr>Κοινωνική κατάσταση</vt:lpstr>
      <vt:lpstr>Πού και πώς διακρίνουμε την διαχρονικότητα στο ποίημά μας</vt:lpstr>
      <vt:lpstr>Πώς και γιατί συνδέεται η γυναίκα με την Παναγία στο ποίημα:</vt:lpstr>
      <vt:lpstr>Γιατί ο ποιητής στον χρησιμοποιεί το ρήμα σκοτώθηκε σε παρελθοντικό χρόνο, ενώ τα ρήματα που ακολουθούν σε χρόνο ενεστώτα;</vt:lpstr>
      <vt:lpstr> </vt:lpstr>
      <vt:lpstr>Βιβλιογραφία: </vt:lpstr>
      <vt:lpstr>Διαφάνεια 13</vt:lpstr>
    </vt:vector>
  </TitlesOfParts>
  <Company>orgam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ttr</dc:creator>
  <cp:lastModifiedBy>Your User Name</cp:lastModifiedBy>
  <cp:revision>9</cp:revision>
  <dcterms:created xsi:type="dcterms:W3CDTF">2012-04-29T06:01:02Z</dcterms:created>
  <dcterms:modified xsi:type="dcterms:W3CDTF">2012-05-14T18:24:58Z</dcterms:modified>
</cp:coreProperties>
</file>