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0" r:id="rId3"/>
    <p:sldId id="257" r:id="rId4"/>
    <p:sldId id="269" r:id="rId5"/>
    <p:sldId id="258" r:id="rId6"/>
    <p:sldId id="260" r:id="rId7"/>
    <p:sldId id="265" r:id="rId8"/>
    <p:sldId id="266" r:id="rId9"/>
    <p:sldId id="261" r:id="rId10"/>
    <p:sldId id="262" r:id="rId11"/>
    <p:sldId id="264" r:id="rId12"/>
    <p:sldId id="268" r:id="rId13"/>
    <p:sldId id="26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35" autoAdjust="0"/>
    <p:restoredTop sz="94714" autoAdjust="0"/>
  </p:normalViewPr>
  <p:slideViewPr>
    <p:cSldViewPr>
      <p:cViewPr>
        <p:scale>
          <a:sx n="90" d="100"/>
          <a:sy n="90" d="100"/>
        </p:scale>
        <p:origin x="-72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10A1E-5842-46F3-BEBF-2FCF79B3F7B7}" type="datetimeFigureOut">
              <a:rPr lang="el-GR" smtClean="0"/>
              <a:pPr/>
              <a:t>10/5/2012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C603E-0DC4-4209-86BD-6E40381B5B4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C945D-D1CD-4ACE-ABDE-3DBA40CF77C5}" type="datetimeFigureOut">
              <a:rPr lang="el-GR" smtClean="0"/>
              <a:pPr/>
              <a:t>10/5/2012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6AEDD-8E3D-4CE9-98C0-7442AB476EE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6AEDD-8E3D-4CE9-98C0-7442AB476EE0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D754-7DAE-4A46-B84D-55B644D7AD15}" type="datetimeFigureOut">
              <a:rPr lang="el-GR" smtClean="0"/>
              <a:pPr/>
              <a:t>10/5/2012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555C-7EA0-4507-A6BC-0BB7EEC731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D754-7DAE-4A46-B84D-55B644D7AD15}" type="datetimeFigureOut">
              <a:rPr lang="el-GR" smtClean="0"/>
              <a:pPr/>
              <a:t>10/5/2012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555C-7EA0-4507-A6BC-0BB7EEC731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D754-7DAE-4A46-B84D-55B644D7AD15}" type="datetimeFigureOut">
              <a:rPr lang="el-GR" smtClean="0"/>
              <a:pPr/>
              <a:t>10/5/2012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555C-7EA0-4507-A6BC-0BB7EEC731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D754-7DAE-4A46-B84D-55B644D7AD15}" type="datetimeFigureOut">
              <a:rPr lang="el-GR" smtClean="0"/>
              <a:pPr/>
              <a:t>10/5/2012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555C-7EA0-4507-A6BC-0BB7EEC731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D754-7DAE-4A46-B84D-55B644D7AD15}" type="datetimeFigureOut">
              <a:rPr lang="el-GR" smtClean="0"/>
              <a:pPr/>
              <a:t>10/5/2012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555C-7EA0-4507-A6BC-0BB7EEC731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D754-7DAE-4A46-B84D-55B644D7AD15}" type="datetimeFigureOut">
              <a:rPr lang="el-GR" smtClean="0"/>
              <a:pPr/>
              <a:t>10/5/2012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555C-7EA0-4507-A6BC-0BB7EEC731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D754-7DAE-4A46-B84D-55B644D7AD15}" type="datetimeFigureOut">
              <a:rPr lang="el-GR" smtClean="0"/>
              <a:pPr/>
              <a:t>10/5/2012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555C-7EA0-4507-A6BC-0BB7EEC731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D754-7DAE-4A46-B84D-55B644D7AD15}" type="datetimeFigureOut">
              <a:rPr lang="el-GR" smtClean="0"/>
              <a:pPr/>
              <a:t>10/5/2012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555C-7EA0-4507-A6BC-0BB7EEC731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D754-7DAE-4A46-B84D-55B644D7AD15}" type="datetimeFigureOut">
              <a:rPr lang="el-GR" smtClean="0"/>
              <a:pPr/>
              <a:t>10/5/2012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555C-7EA0-4507-A6BC-0BB7EEC731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D754-7DAE-4A46-B84D-55B644D7AD15}" type="datetimeFigureOut">
              <a:rPr lang="el-GR" smtClean="0"/>
              <a:pPr/>
              <a:t>10/5/2012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555C-7EA0-4507-A6BC-0BB7EEC731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D754-7DAE-4A46-B84D-55B644D7AD15}" type="datetimeFigureOut">
              <a:rPr lang="el-GR" smtClean="0"/>
              <a:pPr/>
              <a:t>10/5/2012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555C-7EA0-4507-A6BC-0BB7EEC731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bg1">
                <a:lumMod val="95000"/>
                <a:alpha val="1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D754-7DAE-4A46-B84D-55B644D7AD15}" type="datetimeFigureOut">
              <a:rPr lang="el-GR" smtClean="0"/>
              <a:pPr/>
              <a:t>10/5/2012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1555C-7EA0-4507-A6BC-0BB7EEC7316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Η τιμή και το χρήμα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Του Κωνσταντίνου Θεοτόκη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164288" y="3789040"/>
            <a:ext cx="1144257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20688"/>
            <a:ext cx="3682752" cy="580926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Χαρακτηρισμός Ειρήνης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3682752" cy="4569371"/>
          </a:xfrm>
        </p:spPr>
        <p:txBody>
          <a:bodyPr>
            <a:normAutofit fontScale="25000" lnSpcReduction="20000"/>
          </a:bodyPr>
          <a:lstStyle/>
          <a:p>
            <a:r>
              <a:rPr lang="el-GR" sz="8000" dirty="0" smtClean="0"/>
              <a:t>Είναι κοπέλα που η νοοτροπία της διαφέρει από</a:t>
            </a:r>
            <a:r>
              <a:rPr lang="en-US" sz="8000" dirty="0" smtClean="0"/>
              <a:t> </a:t>
            </a:r>
            <a:r>
              <a:rPr lang="el-GR" sz="8000" dirty="0" smtClean="0"/>
              <a:t>τη γυναικεία νοοτροπία της εποχής της</a:t>
            </a:r>
          </a:p>
          <a:p>
            <a:r>
              <a:rPr lang="el-GR" sz="8000" dirty="0" smtClean="0"/>
              <a:t>Παιδί μιας φτωχικής οικογενείας</a:t>
            </a:r>
          </a:p>
          <a:p>
            <a:r>
              <a:rPr lang="el-GR" sz="8000" dirty="0" smtClean="0"/>
              <a:t>Κοπέλα αγνή και τρυφερή με γνησία αισθήματα για τον Αντρέα</a:t>
            </a:r>
          </a:p>
          <a:p>
            <a:r>
              <a:rPr lang="el-GR" sz="8000" dirty="0" smtClean="0"/>
              <a:t>Ξέρει καλά τον εαυτό της, πατάει γερά στα πόδια της και δεν τα παρατάει με τις πρώτες δυσκολίες</a:t>
            </a:r>
          </a:p>
          <a:p>
            <a:r>
              <a:rPr lang="el-GR" sz="8000" dirty="0" smtClean="0"/>
              <a:t>Πηγαίνει κόντρα στα δεδομένα της τότε εποχής, αφού δεν δέχεται η αγάπη της να αποτελεί αντικείμενο οικονομικής συναλλαγής</a:t>
            </a:r>
          </a:p>
          <a:p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4716016" y="2060848"/>
            <a:ext cx="388843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000" dirty="0" smtClean="0"/>
              <a:t>Η ιστορία της διαφέρει από την ιστορία της Ειρήνης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000" dirty="0" smtClean="0"/>
              <a:t>Μένει πιστή στα ιδανικά της ως το τέλος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000" dirty="0" smtClean="0"/>
              <a:t>Δυναμική και αφοσιωμένη στους συναγωνιστές της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000" dirty="0" smtClean="0"/>
              <a:t>Σε αντίθεση με τις υπόλοιπες γυναίκες του περιβάλλοντός της τολμάει να πολεμήσει το κατεστημένο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5292080" y="404664"/>
            <a:ext cx="28686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200" b="1" dirty="0" smtClean="0">
                <a:latin typeface="+mj-lt"/>
                <a:ea typeface="+mj-ea"/>
                <a:cs typeface="+mj-cs"/>
              </a:rPr>
              <a:t>Χαρακτηρισμός</a:t>
            </a:r>
            <a:endParaRPr lang="en-US" sz="3200" b="1" dirty="0" smtClean="0">
              <a:latin typeface="+mj-lt"/>
              <a:ea typeface="+mj-ea"/>
              <a:cs typeface="+mj-cs"/>
            </a:endParaRPr>
          </a:p>
          <a:p>
            <a:pPr algn="ctr"/>
            <a:r>
              <a:rPr lang="el-GR" sz="3200" b="1" dirty="0" smtClean="0"/>
              <a:t> </a:t>
            </a:r>
            <a:r>
              <a:rPr lang="el-GR" sz="3200" b="1" dirty="0" smtClean="0">
                <a:latin typeface="+mj-lt"/>
                <a:ea typeface="+mj-ea"/>
                <a:cs typeface="+mj-cs"/>
              </a:rPr>
              <a:t>Μαργαρίτας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Κοινά χαρακτηριστικά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Και οι δυο έρχονται κόντρα στα δεδομένα της εποχής</a:t>
            </a:r>
          </a:p>
          <a:p>
            <a:r>
              <a:rPr lang="el-GR" dirty="0" smtClean="0"/>
              <a:t>Και οι δυο διατηρούν την αξιοπρέπεια τους και τον αυτοσεβασμό τους</a:t>
            </a:r>
          </a:p>
          <a:p>
            <a:r>
              <a:rPr lang="el-GR" dirty="0" smtClean="0"/>
              <a:t>Τολμούν να βγουν έξω από τα στενά όρια του σπιτιού τους</a:t>
            </a:r>
          </a:p>
          <a:p>
            <a:r>
              <a:rPr lang="el-GR" dirty="0" smtClean="0"/>
              <a:t>Μένουν και οι δύο ανύπαντρες</a:t>
            </a:r>
          </a:p>
          <a:p>
            <a:r>
              <a:rPr lang="el-GR" dirty="0" smtClean="0"/>
              <a:t>Ορθώνουν το ανάστημά τους στη κοινωνία και τις μικροαστικές της αντιλήψεις</a:t>
            </a:r>
            <a:endParaRPr lang="el-GR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Οι ήρωες: μοιραία πρόσωπα, θύματα του σκληρού συστήματος;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Λόγω της ανάγκης του για χρήμα, ο Αντρέας δεν θα δεχθεί να παντρευτεί την Ρήνη στην αρχή.</a:t>
            </a:r>
          </a:p>
          <a:p>
            <a:r>
              <a:rPr lang="el-GR" dirty="0" smtClean="0"/>
              <a:t>Η Ρήνη όμως θα αντισταθεί στο κατεστημένο της εποχής και θα αρνηθεί η ίδια τον γάμο.</a:t>
            </a:r>
          </a:p>
          <a:p>
            <a:r>
              <a:rPr lang="el-GR" dirty="0" smtClean="0"/>
              <a:t>Οι ήρωες του μυθιστορήματος δεν θα μείνουν μαζί στο τέλος.</a:t>
            </a: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l-GR" sz="11500" b="1" dirty="0" smtClean="0"/>
              <a:t>Τέλος</a:t>
            </a:r>
            <a:endParaRPr lang="el-GR" sz="11500" b="1" dirty="0"/>
          </a:p>
        </p:txBody>
      </p:sp>
      <p:pic>
        <p:nvPicPr>
          <p:cNvPr id="5" name="4 - Εικόνα" descr="Tro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5965830"/>
            <a:ext cx="2192424" cy="1784339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7812360" y="544522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Λοιπόν;</a:t>
            </a:r>
            <a:endParaRPr lang="el-GR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Λίγα λόγια για τον </a:t>
            </a:r>
            <a:br>
              <a:rPr lang="el-GR" b="1" dirty="0" smtClean="0"/>
            </a:br>
            <a:r>
              <a:rPr lang="el-GR" b="1" dirty="0" smtClean="0"/>
              <a:t>Κωνσταντίνο Θεοτόκη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Γεννημένος στη Κέρκυρα το 1872 από αρχοντική οικογένεια</a:t>
            </a:r>
          </a:p>
          <a:p>
            <a:r>
              <a:rPr lang="el-GR" dirty="0" smtClean="0"/>
              <a:t>Σπουδές στο Παρίσι για 3 χρόνια</a:t>
            </a:r>
          </a:p>
          <a:p>
            <a:r>
              <a:rPr lang="el-GR" dirty="0" smtClean="0"/>
              <a:t>Πήγε στο Μόναχο όπου και ανέπτυξε σοσιαλιστικές ιδέες</a:t>
            </a:r>
          </a:p>
          <a:p>
            <a:r>
              <a:rPr lang="el-GR" dirty="0" smtClean="0"/>
              <a:t>Γράφει κείμενα βασισμένα σε αυτές τις ιδέες προσπαθώντας να δείξει ότι το χρήμα είχε υπερεκτιμηθεί</a:t>
            </a:r>
          </a:p>
          <a:p>
            <a:r>
              <a:rPr lang="el-GR" dirty="0" smtClean="0"/>
              <a:t>Πέθανε το 1923 σε ηλικία 49 ετών. </a:t>
            </a:r>
          </a:p>
          <a:p>
            <a:endParaRPr lang="el-GR" dirty="0"/>
          </a:p>
        </p:txBody>
      </p:sp>
      <p:pic>
        <p:nvPicPr>
          <p:cNvPr id="2050" name="Picture 2" descr="http://www.sansimera.gr/media/photos/main/Konstantinos_Theotokis.jpg"/>
          <p:cNvPicPr>
            <a:picLocks noChangeAspect="1" noChangeArrowheads="1"/>
          </p:cNvPicPr>
          <p:nvPr/>
        </p:nvPicPr>
        <p:blipFill>
          <a:blip r:embed="rId3" cstate="print">
            <a:grayscl/>
            <a:lum contrast="20000"/>
          </a:blip>
          <a:srcRect/>
          <a:stretch>
            <a:fillRect/>
          </a:stretch>
        </p:blipFill>
        <p:spPr bwMode="auto">
          <a:xfrm flipH="1">
            <a:off x="251520" y="188640"/>
            <a:ext cx="1846682" cy="1340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68144" y="4623536"/>
            <a:ext cx="3130175" cy="2234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Χαρακτηριστικά της Νέας Αθηναϊκής Σχολής και πώς παρουσιάζονται μέσα στο έργο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effectLst>
                  <a:outerShdw blurRad="101600" dist="88900" dir="5400000" algn="tl" rotWithShape="0">
                    <a:schemeClr val="bg1">
                      <a:alpha val="40000"/>
                    </a:schemeClr>
                  </a:outerShdw>
                </a:effectLst>
              </a:rPr>
              <a:t>Δημοτική γλώσσα χρησιμοποιείται στη ποίηση </a:t>
            </a:r>
            <a:r>
              <a:rPr lang="el-GR" sz="2600" dirty="0" smtClean="0">
                <a:effectLst>
                  <a:outerShdw blurRad="101600" dist="88900" dir="5400000" algn="tl" rotWithShape="0">
                    <a:schemeClr val="bg1">
                      <a:alpha val="40000"/>
                    </a:schemeClr>
                  </a:outerShdw>
                </a:effectLst>
              </a:rPr>
              <a:t>(«ανάθεμα τα τάλαρα», «έξι </a:t>
            </a:r>
            <a:r>
              <a:rPr lang="el-GR" sz="2600" dirty="0" err="1" smtClean="0">
                <a:effectLst>
                  <a:outerShdw blurRad="101600" dist="88900" dir="5400000" algn="tl" rotWithShape="0">
                    <a:schemeClr val="bg1">
                      <a:alpha val="40000"/>
                    </a:schemeClr>
                  </a:outerShdw>
                </a:effectLst>
              </a:rPr>
              <a:t>στήματα</a:t>
            </a:r>
            <a:r>
              <a:rPr lang="el-GR" sz="2600" dirty="0" smtClean="0">
                <a:effectLst>
                  <a:outerShdw blurRad="101600" dist="88900" dir="5400000" algn="tl" rotWithShape="0">
                    <a:schemeClr val="bg1">
                      <a:alpha val="40000"/>
                    </a:schemeClr>
                  </a:outerShdw>
                </a:effectLst>
              </a:rPr>
              <a:t>»)</a:t>
            </a:r>
            <a:endParaRPr lang="el-GR" dirty="0" smtClean="0">
              <a:effectLst>
                <a:outerShdw blurRad="101600" dist="88900" dir="54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r>
              <a:rPr lang="el-GR" dirty="0" smtClean="0">
                <a:effectLst>
                  <a:outerShdw blurRad="101600" dist="88900" dir="5400000" algn="tl" rotWithShape="0">
                    <a:schemeClr val="bg1">
                      <a:alpha val="40000"/>
                    </a:schemeClr>
                  </a:outerShdw>
                </a:effectLst>
              </a:rPr>
              <a:t>Υπάρχει ποιητικός λόγος </a:t>
            </a:r>
            <a:r>
              <a:rPr lang="el-GR" sz="2600" dirty="0" smtClean="0">
                <a:effectLst>
                  <a:outerShdw blurRad="101600" dist="88900" dir="5400000" algn="tl" rotWithShape="0">
                    <a:schemeClr val="bg1">
                      <a:alpha val="40000"/>
                    </a:schemeClr>
                  </a:outerShdw>
                </a:effectLst>
              </a:rPr>
              <a:t>(στο κείμενο υπάρχουν πολλές εικόνες λόγου)</a:t>
            </a:r>
            <a:endParaRPr lang="el-GR" dirty="0" smtClean="0">
              <a:effectLst>
                <a:outerShdw blurRad="101600" dist="88900" dir="54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r>
              <a:rPr lang="el-GR" dirty="0" smtClean="0">
                <a:effectLst>
                  <a:outerShdw blurRad="101600" dist="88900" dir="5400000" algn="tl" rotWithShape="0">
                    <a:schemeClr val="bg1">
                      <a:alpha val="40000"/>
                    </a:schemeClr>
                  </a:outerShdw>
                </a:effectLst>
              </a:rPr>
              <a:t>Ποιήματα γραμμένα με βάση τη καθημερινότητα </a:t>
            </a:r>
            <a:r>
              <a:rPr lang="el-GR" sz="2600" dirty="0" smtClean="0">
                <a:effectLst>
                  <a:outerShdw blurRad="101600" dist="88900" dir="5400000" algn="tl" rotWithShape="0">
                    <a:schemeClr val="bg1">
                      <a:alpha val="40000"/>
                    </a:schemeClr>
                  </a:outerShdw>
                </a:effectLst>
              </a:rPr>
              <a:t>(το κείμενο αναφέρεται στη δύσκολη καθημερινότητα της τότε Ελλάδας)</a:t>
            </a:r>
            <a:endParaRPr lang="el-GR" dirty="0" smtClean="0">
              <a:effectLst>
                <a:outerShdw blurRad="101600" dist="88900" dir="54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r>
              <a:rPr lang="el-GR" dirty="0" smtClean="0">
                <a:effectLst>
                  <a:outerShdw blurRad="101600" dist="88900" dir="5400000" algn="tl" rotWithShape="0">
                    <a:schemeClr val="bg1">
                      <a:alpha val="40000"/>
                    </a:schemeClr>
                  </a:outerShdw>
                </a:effectLst>
              </a:rPr>
              <a:t>Κείμενα βασισμένα στο Γαλλικό Παρνασσισμό</a:t>
            </a:r>
          </a:p>
          <a:p>
            <a:pPr algn="ctr">
              <a:buNone/>
            </a:pPr>
            <a:r>
              <a:rPr lang="el-GR" sz="1900" dirty="0" smtClean="0">
                <a:effectLst>
                  <a:outerShdw blurRad="101600" dist="88900" dir="5400000" algn="tl" rotWithShape="0">
                    <a:schemeClr val="bg1">
                      <a:alpha val="40000"/>
                    </a:schemeClr>
                  </a:outerShdw>
                </a:effectLst>
              </a:rPr>
              <a:t>Πηγή: </a:t>
            </a:r>
            <a:r>
              <a:rPr lang="el-GR" sz="1900" dirty="0" err="1" smtClean="0">
                <a:effectLst>
                  <a:outerShdw blurRad="101600" dist="88900" dir="5400000" algn="tl" rotWithShape="0">
                    <a:schemeClr val="bg1">
                      <a:alpha val="40000"/>
                    </a:schemeClr>
                  </a:outerShdw>
                </a:effectLst>
              </a:rPr>
              <a:t>Βικιπέδια</a:t>
            </a:r>
            <a:endParaRPr lang="el-GR" sz="1900" dirty="0" smtClean="0">
              <a:effectLst>
                <a:outerShdw blurRad="101600" dist="88900" dir="54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Χαρακτηριστικά νατουραλισμού στο μυθιστόρημα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Δεν έχει </a:t>
            </a:r>
            <a:r>
              <a:rPr lang="el-GR" dirty="0" err="1" smtClean="0"/>
              <a:t>παραμυθικά</a:t>
            </a:r>
            <a:r>
              <a:rPr lang="el-GR" dirty="0" smtClean="0"/>
              <a:t> στοιχεία</a:t>
            </a:r>
          </a:p>
          <a:p>
            <a:r>
              <a:rPr lang="el-GR" dirty="0" smtClean="0"/>
              <a:t>Οι δράσεις τους επηρεάζονται από την πίεση της στιγμής</a:t>
            </a:r>
          </a:p>
          <a:p>
            <a:r>
              <a:rPr lang="el-GR" dirty="0" smtClean="0"/>
              <a:t>Οι αποφάσεις τους βασίζονται στις οικονομικές τους συνθήκες</a:t>
            </a:r>
          </a:p>
          <a:p>
            <a:pPr lvl="5">
              <a:buNone/>
            </a:pPr>
            <a:r>
              <a:rPr lang="en-US" dirty="0" smtClean="0"/>
              <a:t>		</a:t>
            </a:r>
            <a:endParaRPr lang="el-GR" dirty="0" smtClean="0"/>
          </a:p>
          <a:p>
            <a:pPr lvl="5">
              <a:buNone/>
            </a:pPr>
            <a:endParaRPr lang="el-GR" dirty="0" smtClean="0">
              <a:effectLst>
                <a:outerShdw blurRad="101600" dist="88900" dir="54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lvl="5">
              <a:buNone/>
            </a:pPr>
            <a:endParaRPr lang="el-GR" dirty="0" smtClean="0">
              <a:effectLst>
                <a:outerShdw blurRad="101600" dist="88900" dir="54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lvl="5">
              <a:buNone/>
            </a:pPr>
            <a:r>
              <a:rPr lang="el-GR" dirty="0" smtClean="0">
                <a:effectLst>
                  <a:outerShdw blurRad="101600" dist="88900" dir="5400000" algn="tl" rotWithShape="0">
                    <a:schemeClr val="bg1">
                      <a:alpha val="40000"/>
                    </a:schemeClr>
                  </a:outerShdw>
                </a:effectLst>
              </a:rPr>
              <a:t>		Πηγή: </a:t>
            </a:r>
            <a:r>
              <a:rPr lang="el-GR" dirty="0" err="1" smtClean="0">
                <a:effectLst>
                  <a:outerShdw blurRad="101600" dist="88900" dir="5400000" algn="tl" rotWithShape="0">
                    <a:schemeClr val="bg1">
                      <a:alpha val="40000"/>
                    </a:schemeClr>
                  </a:outerShdw>
                </a:effectLst>
              </a:rPr>
              <a:t>Βικιπέδια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Στοιχειά που μαρτυρούν ότι το έργο είναι κοινωνικό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Οι σχέσεις μεταξύ των κοινωνικών τάξεων, αλλά και οι επιδράσεις που έχει στην διαβίωση των πολιτών η οικονομική στενότητα</a:t>
            </a:r>
          </a:p>
          <a:p>
            <a:r>
              <a:rPr lang="el-GR" dirty="0" smtClean="0"/>
              <a:t>Στοιχειά όπως η κοινωνική αδικία που επικρατούσε εκείνη την εποχή αλλά και λόγο της ύπαρξης ευνοημένων και αδικημένων πολιτών, που αποτελούν κάποια βασικά χαρακτηριστικά του κοινωνικού έργου </a:t>
            </a:r>
          </a:p>
          <a:p>
            <a:r>
              <a:rPr lang="el-GR" dirty="0" smtClean="0"/>
              <a:t>Το κείμενο αναφέρεται σε μεγάλο βαθμό στις συνθήκες που επικρατούν σε μια μικρή κοινωνία </a:t>
            </a:r>
          </a:p>
          <a:p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647056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Μέρη του κειμένου οπού φανερώνεται η αντιπάθεια από το Θεοτόκη για το πολίτικο σύστημα της εποχής και γιατί το κατακρίνει 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89857" y="2730557"/>
            <a:ext cx="8229600" cy="3578763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Οι σοσιαλιστικές απόψεις του Θεοτόκη και η ύπαρξη της βασιλείας </a:t>
            </a:r>
          </a:p>
          <a:p>
            <a:r>
              <a:rPr lang="el-GR" dirty="0" smtClean="0"/>
              <a:t>Το μονοπώλιο της ζάχαρης </a:t>
            </a:r>
          </a:p>
          <a:p>
            <a:r>
              <a:rPr lang="el-GR" dirty="0" smtClean="0"/>
              <a:t>Το «λάδωμα» από μέρους των  πολιτικών</a:t>
            </a:r>
          </a:p>
          <a:p>
            <a:r>
              <a:rPr lang="el-GR" dirty="0" smtClean="0"/>
              <a:t>Η υποεκτίμηση των αξιών και η θέση του χρήματος στην κοινωνία</a:t>
            </a:r>
          </a:p>
          <a:p>
            <a:r>
              <a:rPr lang="el-GR" dirty="0" smtClean="0"/>
              <a:t> Η φανερή ύπαρξη των κοινωνικών τάξεων με βάση το χρήμα  </a:t>
            </a:r>
          </a:p>
          <a:p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Η υπόληψη της τιμής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ήρωες ζουν σε μια εποχή που η τιμή ενός μέλους είναι άμεσα συνδεδεμένη με την τιμή της οικογενείας του.</a:t>
            </a:r>
          </a:p>
          <a:p>
            <a:r>
              <a:rPr lang="el-GR" dirty="0" smtClean="0"/>
              <a:t>Το να χάσει κάποιος την τιμή του σήμαινε επίσης ότι έπεφτε το κοινωνικό του επίπεδο και «έκλειναν πόρτες» για το άτομο αυτό.</a:t>
            </a: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Η αξία του χρήματος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Για τον Αντρέα ήταν σημαντικό να μαζέψει αρκετά χρήματα για να μη χάσει το σπίτι του.</a:t>
            </a:r>
          </a:p>
          <a:p>
            <a:r>
              <a:rPr lang="el-GR" dirty="0" smtClean="0"/>
              <a:t>Η Ρήνη ζούσε σε φτωχική οικογένεια και η μητέρα της χρειαζόταν να κάνει υπολογισμούς το πρωί για τη χρήση τους.</a:t>
            </a:r>
          </a:p>
          <a:p>
            <a:r>
              <a:rPr lang="el-GR" dirty="0" smtClean="0"/>
              <a:t>Ο Αντρέας δεν δέχεται να παντρευτεί τη Ρήνη στην αρχή επειδή η προίκα ήταν μικρή.</a:t>
            </a:r>
          </a:p>
          <a:p>
            <a:r>
              <a:rPr lang="el-GR" dirty="0" smtClean="0"/>
              <a:t>Όταν η Ρήνη έμαθε ότι ο Αντρέας δέχτηκε ποιο μεγάλη προίκα ένοιωσε ότι πουλήθηκε σαν αντικείμενο και αρνήθηκε η ίδια.</a:t>
            </a: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Η αντίσταση της Ρήνης στα κατεστημένα της τότε εποχής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συμπεριφορά της Ρήνης σε αντίθεση με τις υπόλοιπες γυναίκες </a:t>
            </a:r>
          </a:p>
          <a:p>
            <a:r>
              <a:rPr lang="el-GR" dirty="0" smtClean="0"/>
              <a:t>Η Ρήνη βοήθησε τον Αντρέα αψηφώντας τους νόμους</a:t>
            </a:r>
          </a:p>
          <a:p>
            <a:r>
              <a:rPr lang="el-GR" dirty="0" smtClean="0"/>
              <a:t>Η Ρήνη υποστηρίζει τον Αντρέα μπροστά στη μάνα της</a:t>
            </a:r>
          </a:p>
          <a:p>
            <a:r>
              <a:rPr lang="el-GR" dirty="0" smtClean="0"/>
              <a:t>Αρνείται να παντρευτεί τον Αντρέα όταν μαθαίνει ότι τη θέλει για τα χρήματα</a:t>
            </a: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674</Words>
  <Application>Microsoft Office PowerPoint</Application>
  <PresentationFormat>Προβολή στην οθόνη (4:3)</PresentationFormat>
  <Paragraphs>70</Paragraphs>
  <Slides>13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Η τιμή και το χρήμα</vt:lpstr>
      <vt:lpstr>Λίγα λόγια για τον  Κωνσταντίνο Θεοτόκη</vt:lpstr>
      <vt:lpstr>Χαρακτηριστικά της Νέας Αθηναϊκής Σχολής και πώς παρουσιάζονται μέσα στο έργο</vt:lpstr>
      <vt:lpstr>Χαρακτηριστικά νατουραλισμού στο μυθιστόρημα</vt:lpstr>
      <vt:lpstr>Στοιχειά που μαρτυρούν ότι το έργο είναι κοινωνικό</vt:lpstr>
      <vt:lpstr>Μέρη του κειμένου οπού φανερώνεται η αντιπάθεια από το Θεοτόκη για το πολίτικο σύστημα της εποχής και γιατί το κατακρίνει  </vt:lpstr>
      <vt:lpstr>Η υπόληψη της τιμής</vt:lpstr>
      <vt:lpstr>Η αξία του χρήματος</vt:lpstr>
      <vt:lpstr>Η αντίσταση της Ρήνης στα κατεστημένα της τότε εποχής</vt:lpstr>
      <vt:lpstr>Χαρακτηρισμός Ειρήνης</vt:lpstr>
      <vt:lpstr>Κοινά χαρακτηριστικά</vt:lpstr>
      <vt:lpstr>Οι ήρωες: μοιραία πρόσωπα, θύματα του σκληρού συστήματος;</vt:lpstr>
      <vt:lpstr>Τέλος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τιμή και το χρήμα</dc:title>
  <dc:creator>Sotiris</dc:creator>
  <cp:lastModifiedBy>Your User Name</cp:lastModifiedBy>
  <cp:revision>73</cp:revision>
  <dcterms:created xsi:type="dcterms:W3CDTF">2012-04-12T15:13:56Z</dcterms:created>
  <dcterms:modified xsi:type="dcterms:W3CDTF">2012-05-10T11:33:04Z</dcterms:modified>
</cp:coreProperties>
</file>