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7"/>
  </p:notesMasterIdLst>
  <p:sldIdLst>
    <p:sldId id="256" r:id="rId2"/>
    <p:sldId id="268" r:id="rId3"/>
    <p:sldId id="257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58" r:id="rId12"/>
    <p:sldId id="267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84409" autoAdjust="0"/>
  </p:normalViewPr>
  <p:slideViewPr>
    <p:cSldViewPr>
      <p:cViewPr varScale="1">
        <p:scale>
          <a:sx n="53" d="100"/>
          <a:sy n="53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2573-A280-46E0-8A36-3AE316AB8C2F}" type="datetimeFigureOut">
              <a:rPr lang="el-GR" smtClean="0"/>
              <a:pPr/>
              <a:t>14/5/2012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60D2-928E-45B4-AA59-BF0ABB556D9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60D2-928E-45B4-AA59-BF0ABB556D9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60D2-928E-45B4-AA59-BF0ABB556D9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60D2-928E-45B4-AA59-BF0ABB556D9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F60D2-928E-45B4-AA59-BF0ABB556D99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7C3A134-F1C3-464B-BF47-54DC2DE08F52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7C3A134-F1C3-464B-BF47-54DC2DE08F52}" type="datetimeFigureOut">
              <a:rPr lang="en-US" smtClean="0"/>
              <a:pPr/>
              <a:t>5/14/2012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5/14/2012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epdic.gr/entries/Ni/natouralismos.htm" TargetMode="External"/><Relationship Id="rId2" Type="http://schemas.openxmlformats.org/officeDocument/2006/relationships/hyperlink" Target="http://www.teleiosgamos.gr/yes-i-do-/ethima-gamou/1639-I-istoria-tis-Proik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.wikipedia.org/wiki/%CE%9D%CE%AD%CE%B1_%CE%91%CE%B8%CE%B7%CE%BD%CE%B1%CF%8A%CE%BA%CE%AE_%CE%A3%CF%87%CE%BF%CE%BB%CE%AE" TargetMode="External"/><Relationship Id="rId4" Type="http://schemas.openxmlformats.org/officeDocument/2006/relationships/hyperlink" Target="http://angitan.blogspot.com/2011/05/blog-post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04856" cy="172819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solidFill>
                  <a:schemeClr val="tx1"/>
                </a:solidFill>
                <a:latin typeface="+mn-lt"/>
              </a:rPr>
              <a:t>Κωνσταντίνος Θεοτόκης</a:t>
            </a:r>
            <a:br>
              <a:rPr lang="el-GR" b="1" dirty="0" smtClean="0">
                <a:solidFill>
                  <a:schemeClr val="tx1"/>
                </a:solidFill>
                <a:latin typeface="+mn-lt"/>
              </a:rPr>
            </a:br>
            <a:r>
              <a:rPr lang="el-GR" b="1" dirty="0" smtClean="0">
                <a:solidFill>
                  <a:schemeClr val="tx1"/>
                </a:solidFill>
                <a:latin typeface="+mn-lt"/>
              </a:rPr>
              <a:t>&lt;&lt;Η τιμή και το χρήμα&gt;&gt;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04056" y="2852936"/>
            <a:ext cx="7828384" cy="3168352"/>
          </a:xfr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l-GR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&lt;&lt;ΟΙ ΠΡΟΙΚΙΣΜΈΝΟΙ&gt;&gt;</a:t>
            </a:r>
            <a:r>
              <a:rPr lang="en-U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Δεμένικος Μανώλης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Ιωαννίδου Δέσποινα</a:t>
            </a:r>
            <a:endParaRPr lang="en-US" sz="3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Ζλάτκου Μαρία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Καραγεωργιάδης Γαβριήλ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Καραμητσίδου Μάγδα</a:t>
            </a:r>
          </a:p>
          <a:p>
            <a:pPr algn="ctr"/>
            <a:r>
              <a:rPr lang="el-GR" sz="3200" b="1" dirty="0" smtClean="0">
                <a:solidFill>
                  <a:schemeClr val="tx1"/>
                </a:solidFill>
                <a:latin typeface="+mj-lt"/>
              </a:rPr>
              <a:t>Καμπράνη Μαριάνθη</a:t>
            </a:r>
            <a:endParaRPr lang="el-GR" sz="32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94421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700" b="1" dirty="0" smtClean="0">
                <a:solidFill>
                  <a:schemeClr val="tx1"/>
                </a:solidFill>
              </a:rPr>
              <a:t>Πιστεύετε ότι οι ήρωες του Θεοτόκη είναι τα μοιραία, ανεύθυνα θύματα ενός κοινωνικού συστήματος που βασίζεται στην αδικία ή έχουν κατά τη γνώμη σας και προσωπική ευθύνη</a:t>
            </a:r>
            <a:r>
              <a:rPr lang="en-US" sz="2700" b="1" dirty="0" smtClean="0">
                <a:solidFill>
                  <a:schemeClr val="tx1"/>
                </a:solidFill>
              </a:rPr>
              <a:t>;</a:t>
            </a:r>
            <a:endParaRPr lang="el-GR" sz="2700" b="1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436096" y="6351711"/>
            <a:ext cx="3672408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Καμπράνη  Μαριάνθη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107504" y="2996952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εία γραμμή σύνδεσης"/>
          <p:cNvCxnSpPr/>
          <p:nvPr/>
        </p:nvCxnSpPr>
        <p:spPr>
          <a:xfrm>
            <a:off x="2123728" y="2924944"/>
            <a:ext cx="0" cy="3312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211960" y="2924944"/>
            <a:ext cx="0" cy="3312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εία γραμμή σύνδεσης"/>
          <p:cNvCxnSpPr/>
          <p:nvPr/>
        </p:nvCxnSpPr>
        <p:spPr>
          <a:xfrm>
            <a:off x="6444208" y="2924944"/>
            <a:ext cx="0" cy="3312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εία γραμμή σύνδεσης"/>
          <p:cNvCxnSpPr/>
          <p:nvPr/>
        </p:nvCxnSpPr>
        <p:spPr>
          <a:xfrm>
            <a:off x="8964488" y="2924944"/>
            <a:ext cx="0" cy="3312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>
            <a:off x="107504" y="6237312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 flipV="1">
            <a:off x="107504" y="2996952"/>
            <a:ext cx="0" cy="32403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- Ευθεία γραμμή σύνδεσης"/>
          <p:cNvCxnSpPr/>
          <p:nvPr/>
        </p:nvCxnSpPr>
        <p:spPr>
          <a:xfrm>
            <a:off x="107504" y="4653136"/>
            <a:ext cx="88569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- TextBox"/>
          <p:cNvSpPr txBox="1"/>
          <p:nvPr/>
        </p:nvSpPr>
        <p:spPr>
          <a:xfrm>
            <a:off x="179512" y="3462099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Κοινωνικό σύστημα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179512" y="50851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Προσωπική ευθύνη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54 - TextBox"/>
          <p:cNvSpPr txBox="1"/>
          <p:nvPr/>
        </p:nvSpPr>
        <p:spPr>
          <a:xfrm>
            <a:off x="2339752" y="2401724"/>
            <a:ext cx="183929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Αντρέας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- TextBox"/>
          <p:cNvSpPr txBox="1"/>
          <p:nvPr/>
        </p:nvSpPr>
        <p:spPr>
          <a:xfrm>
            <a:off x="4211960" y="2708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57" name="56 - TextBox"/>
          <p:cNvSpPr txBox="1"/>
          <p:nvPr/>
        </p:nvSpPr>
        <p:spPr>
          <a:xfrm>
            <a:off x="4211960" y="2060848"/>
            <a:ext cx="2376264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Σιόρα</a:t>
            </a:r>
          </a:p>
          <a:p>
            <a:pPr algn="ctr"/>
            <a:r>
              <a:rPr lang="el-GR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Επιστήμη</a:t>
            </a:r>
            <a:endParaRPr lang="el-GR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869347" y="2348880"/>
            <a:ext cx="1519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Ρήνη</a:t>
            </a:r>
            <a:endParaRPr lang="el-G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1" name="60 - Ευθεία γραμμή σύνδεσης"/>
          <p:cNvCxnSpPr/>
          <p:nvPr/>
        </p:nvCxnSpPr>
        <p:spPr>
          <a:xfrm flipV="1">
            <a:off x="2123728" y="242088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- Ευθεία γραμμή σύνδεσης"/>
          <p:cNvCxnSpPr/>
          <p:nvPr/>
        </p:nvCxnSpPr>
        <p:spPr>
          <a:xfrm>
            <a:off x="2123728" y="2420888"/>
            <a:ext cx="2088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- Ευθεία γραμμή σύνδεσης"/>
          <p:cNvCxnSpPr/>
          <p:nvPr/>
        </p:nvCxnSpPr>
        <p:spPr>
          <a:xfrm>
            <a:off x="4211960" y="213285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- Ευθεία γραμμή σύνδεσης"/>
          <p:cNvCxnSpPr/>
          <p:nvPr/>
        </p:nvCxnSpPr>
        <p:spPr>
          <a:xfrm flipV="1">
            <a:off x="6444208" y="2132856"/>
            <a:ext cx="0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- Ευθεία γραμμή σύνδεσης"/>
          <p:cNvCxnSpPr/>
          <p:nvPr/>
        </p:nvCxnSpPr>
        <p:spPr>
          <a:xfrm flipV="1">
            <a:off x="8964488" y="2420888"/>
            <a:ext cx="0" cy="504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- Ευθεία γραμμή σύνδεσης"/>
          <p:cNvCxnSpPr/>
          <p:nvPr/>
        </p:nvCxnSpPr>
        <p:spPr>
          <a:xfrm flipH="1">
            <a:off x="6444208" y="2420888"/>
            <a:ext cx="25202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- TextBox"/>
          <p:cNvSpPr txBox="1"/>
          <p:nvPr/>
        </p:nvSpPr>
        <p:spPr>
          <a:xfrm>
            <a:off x="2195736" y="3068960"/>
            <a:ext cx="2232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πατέρας πεθαίνοντας του άφησε χρέη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79 - TextBox"/>
          <p:cNvSpPr txBox="1"/>
          <p:nvPr/>
        </p:nvSpPr>
        <p:spPr>
          <a:xfrm>
            <a:off x="2123728" y="4831412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λαθρέμπορος ζάχαρης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82 - TextBox"/>
          <p:cNvSpPr txBox="1"/>
          <p:nvPr/>
        </p:nvSpPr>
        <p:spPr>
          <a:xfrm>
            <a:off x="6444208" y="3185681"/>
            <a:ext cx="3203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της επιτρέπει </a:t>
            </a:r>
          </a:p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έχει προγαμιαίες σχέσεις, να είναι ανύπαντρη μητέρα</a:t>
            </a:r>
          </a:p>
        </p:txBody>
      </p:sp>
      <p:sp>
        <p:nvSpPr>
          <p:cNvPr id="84" name="83 - TextBox"/>
          <p:cNvSpPr txBox="1"/>
          <p:nvPr/>
        </p:nvSpPr>
        <p:spPr>
          <a:xfrm>
            <a:off x="6516216" y="4683040"/>
            <a:ext cx="230425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Αποφασίζει αυτοβούλως να μείνει με τον Αντρέα και να αποκτήσει παιδί</a:t>
            </a:r>
            <a:endParaRPr lang="el-GR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0" name="99 - Ευθεία γραμμή σύνδεσης"/>
          <p:cNvCxnSpPr/>
          <p:nvPr/>
        </p:nvCxnSpPr>
        <p:spPr>
          <a:xfrm>
            <a:off x="4211960" y="2132856"/>
            <a:ext cx="2232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- Ορθογώνιο"/>
          <p:cNvSpPr/>
          <p:nvPr/>
        </p:nvSpPr>
        <p:spPr>
          <a:xfrm>
            <a:off x="4427984" y="3140968"/>
            <a:ext cx="1872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σύζυγος της είναι μέθυσος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- Ορθογώνιο"/>
          <p:cNvSpPr/>
          <p:nvPr/>
        </p:nvSpPr>
        <p:spPr>
          <a:xfrm>
            <a:off x="4211960" y="4861609"/>
            <a:ext cx="2304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Συναλλάσσεται με λαθρεμπόρους</a:t>
            </a:r>
            <a:endParaRPr lang="el-G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161256"/>
            <a:ext cx="8928992" cy="1827584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</a:rPr>
              <a:t>Η Ρήνη χαρακτηρίζεται ως περίπτωση γυναίκας που απελευθερώνετε από τις προκαταλήψεις της εποχής της. </a:t>
            </a:r>
            <a:br>
              <a:rPr lang="el-GR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800" b="1" dirty="0" smtClean="0">
                <a:solidFill>
                  <a:schemeClr val="bg2">
                    <a:lumMod val="10000"/>
                  </a:schemeClr>
                </a:solidFill>
              </a:rPr>
              <a:t>Σε ποιες κυρίαρχες αντιλήψεις αντιστέκεται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3272" y="2415136"/>
            <a:ext cx="7835152" cy="267004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None/>
            </a:pPr>
            <a:endParaRPr lang="el-GR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την ενδιαφέρει η προίκα.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ανύπαντρη μητέρα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Εργαζόμενη γυναίκα.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Ζει και μεγαλώνει μόνη της το παιδί της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dirty="0" smtClean="0"/>
          </a:p>
          <a:p>
            <a:pPr>
              <a:buClr>
                <a:schemeClr val="tx1"/>
              </a:buClr>
              <a:buNone/>
            </a:pPr>
            <a:endParaRPr lang="el-GR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l-GR" dirty="0" smtClean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508104" y="6309320"/>
            <a:ext cx="3528392" cy="50405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el-GR" sz="2700" b="1" i="1" noProof="0" dirty="0" smtClean="0"/>
              <a:t> </a:t>
            </a:r>
            <a:r>
              <a:rPr lang="el-GR" sz="2600" b="1" i="1" noProof="0" dirty="0" smtClean="0"/>
              <a:t>Μάγδα Καραμητσίδου</a:t>
            </a:r>
            <a:endParaRPr kumimoji="0" lang="el-GR" sz="2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700" b="1" dirty="0" smtClean="0">
                <a:solidFill>
                  <a:schemeClr val="tx1"/>
                </a:solidFill>
              </a:rPr>
              <a:t>Να συγκρίνεται τη Μαργαρίτα Περδικάρη στο διήγημα του Δημήτρη Χατζή με τη Ρήνη στο έργο του Κωνσταντίνου Θεοτόκη.</a:t>
            </a:r>
            <a:endParaRPr lang="el-GR" sz="2700" b="1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Ομαδική εργασία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547664" y="2132856"/>
            <a:ext cx="1440160" cy="55399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000" b="1" i="1" dirty="0" smtClean="0"/>
              <a:t>Ρήνη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580112" y="2103238"/>
            <a:ext cx="229194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 </a:t>
            </a:r>
            <a:r>
              <a:rPr lang="el-GR" sz="2800" b="1" i="1" dirty="0" smtClean="0"/>
              <a:t>Μαργαρίτα</a:t>
            </a:r>
            <a:endParaRPr lang="el-GR" sz="2800" b="1" i="1" dirty="0"/>
          </a:p>
        </p:txBody>
      </p:sp>
      <p:sp>
        <p:nvSpPr>
          <p:cNvPr id="16" name="15 - TextBox"/>
          <p:cNvSpPr txBox="1"/>
          <p:nvPr/>
        </p:nvSpPr>
        <p:spPr>
          <a:xfrm>
            <a:off x="5109072" y="3429000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Ζούσε στη φυλακή 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23528" y="3212976"/>
            <a:ext cx="4361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Ζούσε  έχοντας τις βασικές ελευθερίες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5076056" y="5445224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Τέλος της ζωής της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323528" y="539586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τέλος της σχέσης της με τον Αντρέα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- TextBox"/>
          <p:cNvSpPr txBox="1"/>
          <p:nvPr/>
        </p:nvSpPr>
        <p:spPr>
          <a:xfrm>
            <a:off x="1763688" y="4531767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εγκλωβισμένες φιλοδοξίες των γυναικών της εποχής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23528" y="4078233"/>
            <a:ext cx="8730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οι δύο ήταν πρωτοπόρες της εποχής εκείνης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763688" y="2780928"/>
            <a:ext cx="5913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Ήταν και οι δύο σε ηλικία γάμου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16" grpId="0"/>
      <p:bldP spid="18" grpId="0"/>
      <p:bldP spid="19" grpId="0"/>
      <p:bldP spid="20" grpId="0"/>
      <p:bldP spid="2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00800" cy="1512168"/>
          </a:xfr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Η προίκα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988840"/>
            <a:ext cx="7308304" cy="410445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Ιδεολογία της τότε εποχής.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Βασικός παράγοντας για την αρχή και το τέλος της σχέσης του Αντρέα –Ρήνης. 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Άμεση επιρροή στη ζωή των ηρώων.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Συσχέτιση με το τίτλο του πεζογραφήματος.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Αλλοιώνει των χαρακτήρα των ηρώων και κατευθύνει τις πράξεις του.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l-G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Ομαδική εργασία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6186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Βιβλιογραφία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hlinkClick r:id="rId2"/>
              </a:rPr>
              <a:t>http://www.teleiosgamos.gr/yes-i-do-/ethima-gamou/1639-I-istoria-tis-Proikas</a:t>
            </a:r>
            <a:endParaRPr lang="el-GR" b="1" dirty="0" smtClean="0"/>
          </a:p>
          <a:p>
            <a:r>
              <a:rPr lang="en-US" b="1" dirty="0" smtClean="0">
                <a:hlinkClick r:id="rId3"/>
              </a:rPr>
              <a:t>http://www.skepdic.gr/entries/Ni/natouralismos.htm</a:t>
            </a:r>
            <a:endParaRPr lang="el-GR" b="1" dirty="0" smtClean="0"/>
          </a:p>
          <a:p>
            <a:r>
              <a:rPr lang="en-US" b="1" dirty="0" smtClean="0">
                <a:hlinkClick r:id="rId4"/>
              </a:rPr>
              <a:t>http://angitan.blogspot.com/2011/05/blog-post.html</a:t>
            </a:r>
            <a:endParaRPr lang="el-GR" b="1" dirty="0" smtClean="0"/>
          </a:p>
          <a:p>
            <a:r>
              <a:rPr lang="en-US" b="1" dirty="0" smtClean="0">
                <a:hlinkClick r:id="rId5"/>
              </a:rPr>
              <a:t>http://el.wikipedia.org/wiki/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33387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3400" b="1" i="1" dirty="0" smtClean="0">
                <a:solidFill>
                  <a:schemeClr val="tx1"/>
                </a:solidFill>
              </a:rPr>
              <a:t>Κωνσταντίνος Θεοτόκης(1872-1923)</a:t>
            </a:r>
            <a:endParaRPr lang="el-GR" sz="3400" b="1" i="1" dirty="0">
              <a:solidFill>
                <a:schemeClr val="tx1"/>
              </a:solidFill>
            </a:endParaRPr>
          </a:p>
        </p:txBody>
      </p:sp>
      <p:pic>
        <p:nvPicPr>
          <p:cNvPr id="4" name="3 - Θέση περιεχομένου" descr="konstantinos-theotok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6840760" cy="4413393"/>
          </a:xfrm>
        </p:spPr>
      </p:pic>
      <p:sp>
        <p:nvSpPr>
          <p:cNvPr id="5" name="4 - Ορθογώνιο"/>
          <p:cNvSpPr/>
          <p:nvPr/>
        </p:nvSpPr>
        <p:spPr>
          <a:xfrm>
            <a:off x="4716016" y="6351711"/>
            <a:ext cx="4320480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Καραγεωργιάδης Γαβριήλ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54968" y="157760"/>
            <a:ext cx="6285384" cy="1399032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</a:rPr>
              <a:t>Νοηματική απόδοση </a:t>
            </a:r>
            <a:endParaRPr lang="el-GR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4584" y="1809328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Μαντούκι-Κέρκυρα, πριν από το Βαλκανικό πόλεμο(20</a:t>
            </a:r>
            <a:r>
              <a:rPr lang="el-GR" i="1" baseline="30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ος</a:t>
            </a: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αιώνας).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Πρωταγωνιστές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Σιόρα Επιστήμη</a:t>
            </a:r>
          </a:p>
          <a:p>
            <a:pPr>
              <a:buClrTx/>
              <a:buNone/>
            </a:pP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Αντρέας</a:t>
            </a:r>
          </a:p>
          <a:p>
            <a:pPr>
              <a:buClrTx/>
              <a:buNone/>
            </a:pP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Ρήνη</a:t>
            </a:r>
          </a:p>
          <a:p>
            <a:pPr>
              <a:buClrTx/>
              <a:buNone/>
            </a:pPr>
            <a:r>
              <a:rPr lang="el-GR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Τρίνκουλος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Αντιθέσεις τιμής - χρήματος και  έρωτα - κοινωνικής υπόληψης.</a:t>
            </a:r>
            <a:endParaRPr lang="en-US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Tx/>
              <a:buNone/>
            </a:pP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Tx/>
              <a:buNone/>
            </a:pPr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Ομαδική εργασία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230425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Να αναφέρετε τα βασικά χαρακτηριστικά της Νέας Αθηναϊκής  Σχολής όπου το έργο του Θεοτόκη ανήκει στα πλαίσια  αυτής και να τα αναγνωρίσετε στο κείμενο.</a:t>
            </a:r>
            <a:endParaRPr lang="el-GR" sz="2800" b="1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Ομαδική εργασία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755576" y="2548056"/>
            <a:ext cx="79928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1880-1920.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Καινούριο πνεύμα.</a:t>
            </a:r>
          </a:p>
          <a:p>
            <a:pPr>
              <a:buFont typeface="Wingdings" pitchFamily="2" charset="2"/>
              <a:buChar char="v"/>
            </a:pPr>
            <a:r>
              <a:rPr lang="el-GR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της δημοτικής γλώσσας.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Αντιρομαντική.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Περιγραφή και απεικόνιση των ηθών και </a:t>
            </a:r>
          </a:p>
          <a:p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εθίμων του ελληνικού λαού.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Εθιμογραφία και λαογραφισμός.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Νατουραλισμός.</a:t>
            </a:r>
          </a:p>
          <a:p>
            <a:pPr>
              <a:buFont typeface="Wingdings" pitchFamily="2" charset="2"/>
              <a:buChar char="v"/>
            </a:pP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Τριτοπρόσωπη αφήγηση.</a:t>
            </a:r>
          </a:p>
          <a:p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26440"/>
            <a:ext cx="8712968" cy="248248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  <a:t>Ο Θεοτόκης θεωρείται ο βασικός εκπρόσωπος του κοινωνικού μυθιστορήματος στην Ελλάδα.</a:t>
            </a:r>
            <a:b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  <a:t>Για ποιους λόγους θα μπορούσαμε να χαρακτηρίσουμε &lt;&lt;κοινωνικό&gt;&gt; αυτό το έργο του Θεοτόκη</a:t>
            </a:r>
            <a:r>
              <a:rPr lang="en-US" sz="2700" b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5580112" y="6238473"/>
            <a:ext cx="3456384" cy="43088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Δεμένικος Μανώλης</a:t>
            </a:r>
            <a:endParaRPr lang="el-G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467544" y="3068960"/>
            <a:ext cx="83028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Πραγματεύεται σε μεγάλο βαθμό τις    συνθήκες που επικρατούν σε μια μικρή κοινωνία.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σχέσεις μεταξύ των κοινωνικών τάξεων.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επιδράσεις που έχει στη διαβίωση των πολιτών η οικονομική στενότητα.</a:t>
            </a:r>
            <a:endParaRPr lang="el-G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44827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  <a:t>Α)Να σχολιάσετε την ψυχογραφική ικανότητα του συγγραφέα στο αφήγημα αυτό και </a:t>
            </a:r>
            <a:b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l-GR" sz="2700" b="1" dirty="0" smtClean="0">
                <a:solidFill>
                  <a:schemeClr val="bg2">
                    <a:lumMod val="10000"/>
                  </a:schemeClr>
                </a:solidFill>
              </a:rPr>
              <a:t>β)να περιγράψετε τη Ρήνη  με βάση τα στοιχεία που δίνει γι ’αυτήν το κείμενο.</a:t>
            </a:r>
            <a:endParaRPr lang="el-GR" sz="27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5076056" y="6237312"/>
            <a:ext cx="3960440" cy="43088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Καραγεωργιάδης Γαβριήλ</a:t>
            </a:r>
            <a:endParaRPr lang="el-GR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95536" y="299695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Α)Παρουσιάσει με πληρότητα τόσο τις ψυχολογικές διακυμάνσεις των ηρώων του όσο και την ιδιαίτερη ψυχοσύνθεσή τους.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67544" y="4653136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</a:t>
            </a: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Ρήνη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εργατική, πρόθυμη, τίμια, ανεξάρτητη , αγωνίστρια .</a:t>
            </a:r>
            <a:endParaRPr lang="el-G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944216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l-GR" sz="3000" b="1" dirty="0" smtClean="0">
                <a:solidFill>
                  <a:schemeClr val="tx1"/>
                </a:solidFill>
              </a:rPr>
              <a:t>Για ποιους λόγους κατακρίνει ο Κ. Θεοτόκης το πολιτικό σύστημα της εποχής του</a:t>
            </a:r>
            <a:r>
              <a:rPr lang="en-US" sz="3000" b="1" dirty="0" smtClean="0">
                <a:solidFill>
                  <a:schemeClr val="tx1"/>
                </a:solidFill>
              </a:rPr>
              <a:t>;</a:t>
            </a:r>
            <a:r>
              <a:rPr lang="el-GR" sz="3000" b="1" dirty="0" smtClean="0">
                <a:solidFill>
                  <a:schemeClr val="tx1"/>
                </a:solidFill>
              </a:rPr>
              <a:t/>
            </a:r>
            <a:br>
              <a:rPr lang="el-GR" sz="3000" b="1" dirty="0" smtClean="0">
                <a:solidFill>
                  <a:schemeClr val="tx1"/>
                </a:solidFill>
              </a:rPr>
            </a:br>
            <a:r>
              <a:rPr lang="el-GR" sz="3000" b="1" dirty="0" smtClean="0">
                <a:solidFill>
                  <a:schemeClr val="tx1"/>
                </a:solidFill>
              </a:rPr>
              <a:t>Ποια είναι τα σημαντικότερα προβλήματα τα οποία αναφέρονται στο πεζογράφημα</a:t>
            </a:r>
            <a:r>
              <a:rPr lang="en-US" sz="3000" b="1" dirty="0" smtClean="0">
                <a:solidFill>
                  <a:schemeClr val="tx1"/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Ομαδική εργασία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95536" y="2314322"/>
            <a:ext cx="82809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500" b="1" u="sng" dirty="0" smtClean="0"/>
              <a:t>Η πολιτική διαφθορά-</a:t>
            </a:r>
            <a:r>
              <a:rPr lang="en-US" sz="2500" b="1" u="sng" dirty="0" smtClean="0"/>
              <a:t> </a:t>
            </a:r>
            <a:r>
              <a:rPr lang="el-GR" sz="2500" dirty="0" smtClean="0"/>
              <a:t>&lt;&lt;Δεν έφαες όσα ήθελες από την εργολαβία του θεάτρου&gt;&gt;.</a:t>
            </a:r>
            <a:r>
              <a:rPr lang="en-US" sz="2500" dirty="0" smtClean="0"/>
              <a:t> </a:t>
            </a:r>
            <a:endParaRPr lang="el-GR" sz="2500" dirty="0" smtClean="0"/>
          </a:p>
          <a:p>
            <a:pPr>
              <a:buFont typeface="Wingdings" pitchFamily="2" charset="2"/>
              <a:buChar char="v"/>
            </a:pPr>
            <a:r>
              <a:rPr lang="el-GR" sz="2500" b="1" u="sng" dirty="0" smtClean="0"/>
              <a:t>Οι κοινωνικές τάξεις-</a:t>
            </a:r>
            <a:r>
              <a:rPr lang="en-US" sz="2500" b="1" u="sng" dirty="0" smtClean="0"/>
              <a:t> </a:t>
            </a:r>
            <a:r>
              <a:rPr lang="el-GR" sz="2500" dirty="0" smtClean="0"/>
              <a:t>Η οικογένεια της Ρήνης δεν ήταν εύπορη όμως το γεγονός ότι η Σιόρα είχε μαζέψει προίκα ανέβαζε το κοινωνικό τους επίπεδο.</a:t>
            </a:r>
          </a:p>
          <a:p>
            <a:pPr>
              <a:buFont typeface="Wingdings" pitchFamily="2" charset="2"/>
              <a:buChar char="v"/>
            </a:pPr>
            <a:r>
              <a:rPr lang="el-GR" sz="2500" b="1" u="sng" dirty="0" smtClean="0"/>
              <a:t>Η παρανομία-</a:t>
            </a:r>
            <a:r>
              <a:rPr lang="en-US" sz="2500" b="1" u="sng" dirty="0" smtClean="0"/>
              <a:t> </a:t>
            </a:r>
            <a:r>
              <a:rPr lang="el-GR" sz="2500" dirty="0" smtClean="0"/>
              <a:t>Λαθραίο εμπόριο καπνού και ζάχαρης.</a:t>
            </a:r>
          </a:p>
          <a:p>
            <a:pPr>
              <a:buFont typeface="Wingdings" pitchFamily="2" charset="2"/>
              <a:buChar char="v"/>
            </a:pPr>
            <a:r>
              <a:rPr lang="el-GR" sz="2500" b="1" u="sng" dirty="0" smtClean="0"/>
              <a:t>Η ηθική διαφθορά-</a:t>
            </a:r>
          </a:p>
          <a:p>
            <a:r>
              <a:rPr lang="el-GR" sz="2500" dirty="0" smtClean="0"/>
              <a:t>&lt;&lt;Δεν μένει άλλο παρά η παντρειά&gt;&gt;,</a:t>
            </a:r>
          </a:p>
          <a:p>
            <a:r>
              <a:rPr lang="el-GR" sz="2500" dirty="0" smtClean="0"/>
              <a:t> &lt;&lt;Με το γάμο θα γλιτωθεί η τιμή μας&gt;&gt;.</a:t>
            </a:r>
          </a:p>
          <a:p>
            <a:pPr algn="ctr"/>
            <a:endParaRPr lang="el-GR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52028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l-GR" sz="2700" dirty="0" smtClean="0"/>
              <a:t> </a:t>
            </a:r>
            <a:r>
              <a:rPr lang="el-GR" sz="2700" b="1" dirty="0" smtClean="0">
                <a:solidFill>
                  <a:schemeClr val="tx1"/>
                </a:solidFill>
                <a:effectLst/>
              </a:rPr>
              <a:t>Να σχολιάσετε τους λόγους για τους οποίους η υπόληψη της τιμής και η αξία του χρήματος επηρεάζουν ιδιαίτερα τη πλοκή του μυθιστορήματος και τη στάση των ηρώων και να εκφράσετε την προσωπική σας άποψη.</a:t>
            </a:r>
            <a:endParaRPr lang="el-GR" sz="27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921896" y="6309320"/>
            <a:ext cx="3042592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Ζλάτκου Μαρία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11560" y="3140968"/>
            <a:ext cx="8280920" cy="240065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 αδικία.</a:t>
            </a:r>
          </a:p>
          <a:p>
            <a:pPr>
              <a:buFont typeface="Wingdings" pitchFamily="2" charset="2"/>
              <a:buChar char="v"/>
            </a:pP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Διαφθορά.</a:t>
            </a:r>
          </a:p>
          <a:p>
            <a:pPr>
              <a:buFont typeface="Wingdings" pitchFamily="2" charset="2"/>
              <a:buChar char="v"/>
            </a:pP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Εξάρτηση των ανθρώπων από το χρήμα.</a:t>
            </a:r>
          </a:p>
          <a:p>
            <a:pPr>
              <a:buFont typeface="Wingdings" pitchFamily="2" charset="2"/>
              <a:buChar char="v"/>
            </a:pP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Ύπαρξη κοινωνικών τάξεων.</a:t>
            </a:r>
          </a:p>
          <a:p>
            <a:pPr>
              <a:buFont typeface="Wingdings" pitchFamily="2" charset="2"/>
              <a:buChar char="v"/>
            </a:pPr>
            <a:r>
              <a:rPr lang="el-G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 υπόληψη.</a:t>
            </a:r>
            <a:endParaRPr lang="el-GR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22922"/>
            <a:ext cx="8147248" cy="1837926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2700" b="1" dirty="0" smtClean="0">
                <a:solidFill>
                  <a:schemeClr val="tx1"/>
                </a:solidFill>
              </a:rPr>
              <a:t>Ποια στοιχεία του κειμένου θα μπορούσαν να χαρακτηρίσουν την τεχνοτροπία του Θεοτόκη νατουραλιστική-ρεαλιστική</a:t>
            </a:r>
            <a:r>
              <a:rPr lang="en-US" sz="2700" b="1" dirty="0" smtClean="0">
                <a:solidFill>
                  <a:schemeClr val="tx1"/>
                </a:solidFill>
              </a:rPr>
              <a:t>;</a:t>
            </a:r>
            <a:r>
              <a:rPr lang="el-GR" sz="2700" b="1" dirty="0" smtClean="0">
                <a:solidFill>
                  <a:schemeClr val="tx1"/>
                </a:solidFill>
              </a:rPr>
              <a:t> </a:t>
            </a:r>
            <a:endParaRPr lang="el-GR" sz="2700" b="1" dirty="0">
              <a:solidFill>
                <a:schemeClr val="tx1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364088" y="6279703"/>
            <a:ext cx="3600400" cy="46166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Ιωαννίδου  Δέσποινα</a:t>
            </a: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467544" y="2636912"/>
            <a:ext cx="8388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έντονης περιγραφικότητας.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Έκδηλη φυσικότητα στις σκηνές.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Αυστηρότητα των επιχειρημάτων του.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Αντικατοπτρίζεται η πραγματική όψη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χώρων.</a:t>
            </a:r>
          </a:p>
          <a:p>
            <a:pPr>
              <a:buFont typeface="Wingdings" pitchFamily="2" charset="2"/>
              <a:buChar char="v"/>
            </a:pPr>
            <a:r>
              <a:rPr lang="el-GR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Ανάλυση της λογικής.</a:t>
            </a:r>
            <a:endParaRPr lang="el-GR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722</TotalTime>
  <Words>640</Words>
  <Application>Microsoft Office PowerPoint</Application>
  <PresentationFormat>Προβολή στην οθόνη (4:3)</PresentationFormat>
  <Paragraphs>112</Paragraphs>
  <Slides>15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Ζωντάνια</vt:lpstr>
      <vt:lpstr>Κωνσταντίνος Θεοτόκης &lt;&lt;Η τιμή και το χρήμα&gt;&gt;</vt:lpstr>
      <vt:lpstr>Κωνσταντίνος Θεοτόκης(1872-1923)</vt:lpstr>
      <vt:lpstr>Νοηματική απόδοση </vt:lpstr>
      <vt:lpstr>Να αναφέρετε τα βασικά χαρακτηριστικά της Νέας Αθηναϊκής  Σχολής όπου το έργο του Θεοτόκη ανήκει στα πλαίσια  αυτής και να τα αναγνωρίσετε στο κείμενο.</vt:lpstr>
      <vt:lpstr>Ο Θεοτόκης θεωρείται ο βασικός εκπρόσωπος του κοινωνικού μυθιστορήματος στην Ελλάδα. Για ποιους λόγους θα μπορούσαμε να χαρακτηρίσουμε &lt;&lt;κοινωνικό&gt;&gt; αυτό το έργο του Θεοτόκη;</vt:lpstr>
      <vt:lpstr>Α)Να σχολιάσετε την ψυχογραφική ικανότητα του συγγραφέα στο αφήγημα αυτό και  β)να περιγράψετε τη Ρήνη  με βάση τα στοιχεία που δίνει γι ’αυτήν το κείμενο.</vt:lpstr>
      <vt:lpstr> Για ποιους λόγους κατακρίνει ο Κ. Θεοτόκης το πολιτικό σύστημα της εποχής του; Ποια είναι τα σημαντικότερα προβλήματα τα οποία αναφέρονται στο πεζογράφημα; </vt:lpstr>
      <vt:lpstr> Να σχολιάσετε τους λόγους για τους οποίους η υπόληψη της τιμής και η αξία του χρήματος επηρεάζουν ιδιαίτερα τη πλοκή του μυθιστορήματος και τη στάση των ηρώων και να εκφράσετε την προσωπική σας άποψη.</vt:lpstr>
      <vt:lpstr>Ποια στοιχεία του κειμένου θα μπορούσαν να χαρακτηρίσουν την τεχνοτροπία του Θεοτόκη νατουραλιστική-ρεαλιστική; </vt:lpstr>
      <vt:lpstr>Πιστεύετε ότι οι ήρωες του Θεοτόκη είναι τα μοιραία, ανεύθυνα θύματα ενός κοινωνικού συστήματος που βασίζεται στην αδικία ή έχουν κατά τη γνώμη σας και προσωπική ευθύνη;</vt:lpstr>
      <vt:lpstr>Η Ρήνη χαρακτηρίζεται ως περίπτωση γυναίκας που απελευθερώνετε από τις προκαταλήψεις της εποχής της.  Σε ποιες κυρίαρχες αντιλήψεις αντιστέκεται;</vt:lpstr>
      <vt:lpstr>Να συγκρίνεται τη Μαργαρίτα Περδικάρη στο διήγημα του Δημήτρη Χατζή με τη Ρήνη στο έργο του Κωνσταντίνου Θεοτόκη.</vt:lpstr>
      <vt:lpstr>           Η προίκα</vt:lpstr>
      <vt:lpstr>Βιβλιογραφία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Κωνσταντίνος Θεοτόκης &lt;&lt;Η τιμή και το χρήμα&gt;&gt;</dc:title>
  <dc:creator>win7</dc:creator>
  <cp:lastModifiedBy>Your User Name</cp:lastModifiedBy>
  <cp:revision>85</cp:revision>
  <dcterms:created xsi:type="dcterms:W3CDTF">2012-04-29T14:21:58Z</dcterms:created>
  <dcterms:modified xsi:type="dcterms:W3CDTF">2012-05-14T18:20:34Z</dcterms:modified>
</cp:coreProperties>
</file>