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4" r:id="rId2"/>
    <p:sldMasterId id="2147483676" r:id="rId3"/>
    <p:sldMasterId id="2147483678" r:id="rId4"/>
    <p:sldMasterId id="2147483689" r:id="rId5"/>
    <p:sldMasterId id="2147483691" r:id="rId6"/>
    <p:sldMasterId id="2147483693" r:id="rId7"/>
    <p:sldMasterId id="2147483695" r:id="rId8"/>
    <p:sldMasterId id="2147483697" r:id="rId9"/>
  </p:sldMasterIdLst>
  <p:notesMasterIdLst>
    <p:notesMasterId r:id="rId1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  <a:srgbClr val="00CC00"/>
    <a:srgbClr val="FFCC00"/>
    <a:srgbClr val="00FF00"/>
    <a:srgbClr val="FFFF00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96" autoAdjust="0"/>
  </p:normalViewPr>
  <p:slideViewPr>
    <p:cSldViewPr>
      <p:cViewPr varScale="1">
        <p:scale>
          <a:sx n="55" d="100"/>
          <a:sy n="55" d="100"/>
        </p:scale>
        <p:origin x="-9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84C2381-75E8-4027-B186-BF7B2013C5A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A3CE0-2929-47BE-B33C-6FBBD895CB0B}" type="slidenum">
              <a:rPr lang="el-GR"/>
              <a:pPr/>
              <a:t>2</a:t>
            </a:fld>
            <a:endParaRPr lang="el-GR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49FC27-B3AB-4B0D-962B-57FFB1A63CB6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68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368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68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68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8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368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68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368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DF59C-5EA5-4FD7-AB86-AAC9A84ADEC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85875-3915-4A4F-A248-738359AAAF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 sz="2400">
                <a:latin typeface="Times New Roman" pitchFamily="18" charset="0"/>
              </a:endParaRPr>
            </a:p>
          </p:txBody>
        </p:sp>
        <p:sp>
          <p:nvSpPr>
            <p:cNvPr id="4403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l-GR" sz="2400">
                <a:latin typeface="Times New Roman" pitchFamily="18" charset="0"/>
              </a:endParaRPr>
            </a:p>
          </p:txBody>
        </p:sp>
      </p:grpSp>
      <p:grpSp>
        <p:nvGrpSpPr>
          <p:cNvPr id="4403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403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l-GR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CB7ED2B-F5EE-4553-AC66-02AA37EE602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440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960C0-2400-4022-AD23-B4DF6757255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031CE-AEAB-41E7-AD31-A3A5072D793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9F9F1-1995-4264-BD31-BB4BAA91E41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C487-AC5F-4B75-B79A-05ADBD18FCA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B5035-F2A4-4ADF-B158-3721EBC581B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A50F9-7EF7-4E54-B791-3749B8D7CF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25F7-6F67-44AF-9CF2-63B90670F79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F77B-D530-43F6-B90B-555070069A4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2D92E-3D32-4FEB-9F88-2A30C25E23A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E9E3A-445D-4612-BDB8-3947D094469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0B50-B037-4B0B-BCCD-E81A643DA88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71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  <p:sp>
            <p:nvSpPr>
              <p:cNvPr id="471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l-G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71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F2F473-77C2-4D85-A6C4-A9F96DDAF0BD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471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F39400-0398-4332-93C9-1726AC580EB8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9A3FA-95DF-4966-9F3B-1A681D6F6A4A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604825-DEB5-4716-AD9B-CF646E1F10A0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4676C-B250-402B-8EEC-B0F15151868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8D0AD4-8464-4D20-9926-3FF0B3204835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28956-6B4E-478A-BA89-F2F077E244E5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72333-592C-427A-922E-375DD137D00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DE91E-F222-4B08-B07B-6777B2795CD3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440EAC-FAD7-4C4A-AD3A-4FFB30941A0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65C461-2ABB-46E8-9116-C0F5C0D90C85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DAAE95-8390-4718-9AA2-13AA720F4932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Κάντε κλικ για να επεξεργαστείτε τον τίτλο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Κάντε κλικ για να επεξεργαστείτε τον υπότιτλο του υποδείγματος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A23724-8F1A-404B-8895-689C1ED6E1FF}" type="slidenum">
              <a:rPr lang="el-GR" altLang="en-US"/>
              <a:pPr/>
              <a:t>‹#›</a:t>
            </a:fld>
            <a:endParaRPr lang="el-GR" altLang="en-US"/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21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B3189-ADE6-4707-9A25-0EBBE25EA7C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7A5B-46A5-41D1-854F-7D888AD184EC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0D960-C31C-4E16-9BC0-4BC4596F731A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B824E-242B-4CC5-BB5E-906C5FF1020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19B98-88DD-4B13-9391-DAD725B3318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5DBC-8A85-4C92-A7F8-220F0BDB35D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7100C-37AB-49F3-9581-5F4EBD2FDC7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BC40E-ADAC-403D-AAB1-3756D45480F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841E-48F9-4CFA-B774-49243245FAD4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0D8A-C50A-402F-B325-887A698518DA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0EBF-F783-4639-A027-C68F9F56A1B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6553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554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554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554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554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40F46C-2C68-405F-9CCB-A8908FFD8AE8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EED9-CC7A-4D93-93BB-E91CDB2979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A62F-6B47-41AE-B03B-5058492AF4E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7C05C-B093-4C81-A325-DB03EA4CEB9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7BC44-DB71-4461-A8B9-8406FAE044C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B5E65-5D60-4EB7-AFE5-EE3AF92D4EC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0BD42-4AA5-4BED-8E98-684BBCCF64C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7AADA-55F3-4846-AD9D-899FF7FE0C7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80335-FB23-4BC4-846C-3C98A3675AA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1F48A-8058-408E-A054-CAC5089E7EA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0C178-6804-49C6-AA24-269F18880D8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46806-B7F5-4FF1-82F4-032D4FBD8BC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270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270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270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27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27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27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271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727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83AD06-40AB-4053-9FEA-61477948D9F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751C2-BF84-4665-8963-4C9EAE8C289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258E5-FAC9-4887-A1B3-7BA1FFE6814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5369C-6C27-471D-A8C6-863019E13C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2962A-9E29-4D80-9C61-20B6F5B80DD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B58F2-745F-4D0D-AB44-C1D0EEF1CA9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2C37-72CD-42F7-9214-BD298174F09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A5A20-82B7-4012-80A5-603641A836F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8EC33-36CA-45BE-BB3B-104FBDAAA0D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890C3-6D7D-47BC-AD49-FF5938FBC76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3C96-05F3-4741-AF32-47E1B1F6F3F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58B95-29C5-4FE8-A739-FF80D6987A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E930EA-C21A-42C2-A086-D8CD91DC97C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85052-AD3F-4AD9-8B53-698878247D5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C1143-9CE9-4D61-A923-54610AFF9C2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4D31-E66E-47C9-B32C-35A040ACB6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14123-B824-419C-8DB3-D8FE6C1EC0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7D1D9-E948-4B24-B275-E1C861A505B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158A0-D450-4322-840D-2C97EBC5B4A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4F908-3BBF-418E-8875-23496C58647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8BD1-EAAB-4D3B-87C8-0B11FADE95C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976C0-5CEB-4042-82F2-01BA4B820DD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A08AE-4C86-4701-A78D-DED24ED47F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80FDE-CEAC-4A24-995A-657C75802AF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l-GR" altLang="en-US"/>
              <a:t>Κάντε κλικ για να επεξεργαστείτε τον τίτλο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 altLang="en-US"/>
              <a:t>Κάντε κλικ για να επεξεργαστείτε τον υπότιτλο του υποδείγματος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F84A2A-7264-433F-9CCA-1ABA945CEFC9}" type="slidenum">
              <a:rPr lang="el-GR" altLang="en-US"/>
              <a:pPr/>
              <a:t>‹#›</a:t>
            </a:fld>
            <a:endParaRPr lang="el-GR" altLang="en-US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8FE34-5D62-4DE6-9296-7BC5D9113D23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589A-1D2D-4D47-8689-6005D7471C4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526DE-F651-468D-83A0-ED92A7FD0E3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6FE63-3D1C-4A98-A3FF-EDCA2D858DD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9F778-BE5B-4EC5-9B8F-9600216622A8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34942-0CBC-424D-BAD9-C91785A9A5C4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C56DC-DF24-4B29-A995-DFD4ECA03D59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24509-FB09-4630-AB41-51A70F2CA75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20F98-8857-424F-9DE2-ACDED39F61F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A365D-8370-46A3-995F-9259C2B996E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467CC-7467-4640-86F9-F4AF9D469CCD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8D9BD-20D0-4142-8B97-A2552F3E5F1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7EB5A-6341-445B-8CE9-4E5ACB6BFA1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D2E4E-7699-4682-BD5D-B8A7711B570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E01A-B994-4C8A-ADBE-CD6E5C84726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B8642-886E-4DEC-A01B-C9233C85CA9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B0C0C-0D73-41FA-8711-568A3275758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EDFDC-B001-454F-8CC8-0F06DB5FB6E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6235F-DA29-49B2-9B7B-DD5F46446F2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E89CE-5D1B-4360-A38F-96E4ED314C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5B42-CF00-4086-A42D-88A802A2A4C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314B0-F342-42BC-B859-87DBD34C597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3CFF-9432-4A60-99C4-BD37566DEE4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8F465F3-B9E5-47B3-A330-D320324AF0F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358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58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358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358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58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358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301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301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1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301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301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430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l-GR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3556B9A-D4A1-429E-ADB4-C7FD4F0AB73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F9455D1-F0AB-459D-97B3-288EFD297BC7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hlink"/>
                </a:solidFill>
              </a:endParaRP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schemeClr val="accent2"/>
                </a:solidFill>
              </a:endParaRPr>
            </a:p>
          </p:txBody>
        </p:sp>
      </p:grpSp>
      <p:sp>
        <p:nvSpPr>
          <p:cNvPr id="460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60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τον τίτλο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l-GR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l-GR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FF729AE-F514-4A66-B6F9-2207B261B24D}" type="slidenum">
              <a:rPr lang="el-GR" altLang="en-US"/>
              <a:pPr/>
              <a:t>‹#›</a:t>
            </a:fld>
            <a:endParaRPr lang="el-GR" altLang="en-US"/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45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45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45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45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45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</p:grp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l-GR"/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l-GR"/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F8C8DFC-B28A-404E-A503-0A7C4C5A4396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>
              <a:latin typeface="Tahoma" pitchFamily="34" charset="0"/>
            </a:endParaRPr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080C428-E1E1-4663-A7B0-693412DE5F0D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8C6D9C5-049A-439C-9481-A8F70750EFC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τον τίτλο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l-GR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l-GR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4EBD47C-9FF6-4EF0-A81D-78143512090A}" type="slidenum">
              <a:rPr lang="el-GR" altLang="en-US"/>
              <a:pPr/>
              <a:t>‹#›</a:t>
            </a:fld>
            <a:endParaRPr lang="el-GR" altLang="en-US"/>
          </a:p>
        </p:txBody>
      </p:sp>
      <p:sp>
        <p:nvSpPr>
          <p:cNvPr id="788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D4EA41-D90F-4BDD-BEAD-DFF464FBA7B2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5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D2CD6D3-4023-4469-ACAB-E3E310F47697}" type="slidenum">
              <a:rPr lang="el-GR"/>
              <a:pPr/>
              <a:t>1</a:t>
            </a:fld>
            <a:endParaRPr lang="el-GR"/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772400" cy="1470025"/>
          </a:xfrm>
        </p:spPr>
        <p:txBody>
          <a:bodyPr/>
          <a:lstStyle/>
          <a:p>
            <a:r>
              <a:rPr lang="el-GR"/>
              <a:t>«Δείπνο για τέσσερις»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000"/>
              <a:t>Κατσαρίδου Σοφία </a:t>
            </a:r>
          </a:p>
          <a:p>
            <a:pPr>
              <a:lnSpc>
                <a:spcPct val="90000"/>
              </a:lnSpc>
            </a:pPr>
            <a:r>
              <a:rPr lang="el-GR" sz="2000"/>
              <a:t>Ευθιμιάδου Αλεξάνδρα </a:t>
            </a:r>
          </a:p>
          <a:p>
            <a:pPr>
              <a:lnSpc>
                <a:spcPct val="90000"/>
              </a:lnSpc>
            </a:pPr>
            <a:r>
              <a:rPr lang="el-GR" sz="2000"/>
              <a:t>Ζαλώνη Τερέζα </a:t>
            </a:r>
          </a:p>
          <a:p>
            <a:pPr>
              <a:lnSpc>
                <a:spcPct val="90000"/>
              </a:lnSpc>
            </a:pPr>
            <a:r>
              <a:rPr lang="el-GR" sz="2000"/>
              <a:t>Γκουτζούκη Γεωργία</a:t>
            </a:r>
          </a:p>
          <a:p>
            <a:pPr>
              <a:lnSpc>
                <a:spcPct val="90000"/>
              </a:lnSpc>
            </a:pPr>
            <a:r>
              <a:rPr lang="el-GR" sz="2000"/>
              <a:t>Δογραμματζή Αθανασία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7F06-3857-4C63-8797-35C2C4F1FA15}" type="slidenum">
              <a:rPr lang="el-GR"/>
              <a:pPr/>
              <a:t>2</a:t>
            </a:fld>
            <a:endParaRPr lang="el-G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75" y="-603250"/>
            <a:ext cx="6870700" cy="1600200"/>
          </a:xfrm>
        </p:spPr>
        <p:txBody>
          <a:bodyPr/>
          <a:lstStyle/>
          <a:p>
            <a:r>
              <a:rPr lang="el-GR"/>
              <a:t>                 Παρνασσισμός: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Τι είναι τελικά ο παρνασσισμός?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Η επαφή με τη φύση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(</a:t>
            </a:r>
            <a:r>
              <a:rPr lang="en-US" sz="2000"/>
              <a:t>O</a:t>
            </a:r>
            <a:r>
              <a:rPr lang="el-GR" sz="2000"/>
              <a:t>πως και στο κείμενο) υμνούν την αρμονία με τη φύση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τονίζεται η στενή σχέση του ανθρώπου με τη φύση.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</a:t>
            </a:r>
            <a:r>
              <a:rPr lang="el-GR" sz="2000" b="1" i="1" u="sng"/>
              <a:t>Ο παρνασσισμός ανέπτυξε:</a:t>
            </a:r>
            <a:endParaRPr lang="el-GR" sz="2000" u="sng"/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την εξωτερική μορφή των ποιημάτων 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την καλλιέργεια του γνήσιου ποιητικού ύφους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τους στιχουργικούς κανόνες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την ακρίβεια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την ισορροπία &amp; </a:t>
            </a:r>
          </a:p>
          <a:p>
            <a:pPr>
              <a:lnSpc>
                <a:spcPct val="80000"/>
              </a:lnSpc>
              <a:buFontTx/>
              <a:buChar char="o"/>
            </a:pPr>
            <a:r>
              <a:rPr lang="el-GR" sz="2000"/>
              <a:t>τη συμπύκνωση των νοημάτων.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</a:t>
            </a:r>
            <a:r>
              <a:rPr lang="el-GR" sz="2000" u="sng"/>
              <a:t>Είναι μια τεχνοτροπία κλασικιστικής μορφής που οδήγησε στο νεοκλασικισμό.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Τα ποιήματα που είναι γραμμένα με την τεχνοτροπία του παρνασσισμού </a:t>
            </a:r>
            <a:r>
              <a:rPr lang="el-GR" sz="2000" b="1" u="sng"/>
              <a:t>διακρίνονται για</a:t>
            </a:r>
            <a:r>
              <a:rPr lang="el-GR" sz="2000"/>
              <a:t> την ψυχρή τους απάθεια.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C7826C-1C2B-4154-B89E-8FB7A26697D0}" type="slidenum">
              <a:rPr lang="el-GR"/>
              <a:pPr/>
              <a:t>3</a:t>
            </a:fld>
            <a:endParaRPr lang="el-G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569325" cy="576103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b="1" u="sng">
                <a:solidFill>
                  <a:srgbClr val="FF0000"/>
                </a:solidFill>
              </a:rPr>
              <a:t>Οι ποιητές του παρνασσισμού:</a:t>
            </a:r>
            <a:r>
              <a:rPr lang="el-GR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επιδίωκαν την πιστότητα, τη ρεαλιστική αναπαράσταση και την απάθεια, σε αντίθεση με την υπερπροβολή συναισθημάτων του ρομαντισμού.</a:t>
            </a:r>
            <a:endParaRPr lang="el-GR" sz="2000" u="sng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b="1" u="sng">
                <a:solidFill>
                  <a:srgbClr val="FF9933"/>
                </a:solidFill>
              </a:rPr>
              <a:t>Χαρακτηριστικό των ποιημάτων τους</a:t>
            </a:r>
            <a:r>
              <a:rPr lang="el-GR" sz="2000" b="1">
                <a:solidFill>
                  <a:srgbClr val="FF9933"/>
                </a:solidFill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είναι η στατικότητα, γι' αυτό και παρομοιάζονται με ζωγραφικούς πίνακες.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Η πιστότητα στα ποιήματα επιτυγχάνεται με τις ακριβείς περιγραφές και την επιμονή στην αναζήτηση των κατάλληλων λέξεων, ειδικά των επιθέτων. </a:t>
            </a:r>
            <a:endParaRPr lang="el-GR" sz="2000" u="sng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b="1" u="sng">
                <a:solidFill>
                  <a:srgbClr val="FFCC00"/>
                </a:solidFill>
              </a:rPr>
              <a:t>Αντλούσαν την έμπνευσή τους: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από σκηνές της καθημερινής, κοινωνικής αλλά και ιστορικής πραγματικότητας</a:t>
            </a:r>
            <a:endParaRPr lang="el-GR" sz="2000" u="sng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b="1" u="sng">
                <a:solidFill>
                  <a:srgbClr val="00CC00"/>
                </a:solidFill>
              </a:rPr>
              <a:t>Ως προς τη μορφή:</a:t>
            </a:r>
            <a:r>
              <a:rPr lang="el-GR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οι ποιητές </a:t>
            </a:r>
            <a:r>
              <a:rPr lang="el-GR" sz="2000" i="1"/>
              <a:t>επιδίωκαν</a:t>
            </a:r>
            <a:r>
              <a:rPr lang="el-GR" sz="2000"/>
              <a:t> την απόλυτη τελειότητα.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Επεξεργάζονταν πολύ τους στίχους και πειθαρχούσαν </a:t>
            </a:r>
            <a:r>
              <a:rPr lang="el-GR" sz="2000" u="sng"/>
              <a:t>απόλυτα στους μετρικούς κανόνες. </a:t>
            </a:r>
            <a:r>
              <a:rPr lang="el-GR" sz="2000"/>
              <a:t>Αυτό είναι και το μεγαλύτερο πλεονέκτημα των ποιημάτων, που κατά τ' άλλα θεωρούνται ψυχρά.</a:t>
            </a:r>
            <a:endParaRPr lang="el-GR" sz="2000" u="sng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000" b="1" u="sng">
                <a:solidFill>
                  <a:srgbClr val="0066FF"/>
                </a:solidFill>
              </a:rPr>
              <a:t>Πως ξεκίνησε: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Ως μια αντίδραση κατά των συναισθηματικών υπερβολών του ρομαντισμού.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C4CD-0522-40CB-A645-F74D1A90832C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481762" cy="792163"/>
          </a:xfrm>
        </p:spPr>
        <p:txBody>
          <a:bodyPr/>
          <a:lstStyle/>
          <a:p>
            <a:r>
              <a:rPr lang="el-GR" sz="3500"/>
              <a:t>      ΑΓΓΕΛΟΣ ΣΙΚΕΛΙΑΝΟΣ</a:t>
            </a:r>
            <a:br>
              <a:rPr lang="el-GR" sz="3500"/>
            </a:br>
            <a:r>
              <a:rPr lang="el-GR" sz="3500"/>
              <a:t>             </a:t>
            </a:r>
            <a:r>
              <a:rPr lang="el-GR" sz="3500" u="sng"/>
              <a:t>«Ο Δείπνος»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1831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Το ποίημα που ακολουθεί περιγράφει μια εικόνα ενός δείπνου.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Αποδίδει την γαλήνια ατμόσφαιρα ενός δείπνου στην εξοχή με αγαπημένα γυναικεία πρόσωπα.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Πίσω από την ηρεμία της νύχτας υπάρχει ο ίσκιος του θανάτου που τον απομακρυνθούν όμως, οι πολλές εικόνες, μέσα και έξω από το σπίτι..</a:t>
            </a:r>
            <a:endParaRPr lang="el-GR" sz="24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u="sng"/>
              <a:t>Κυρίαρχο Συναίσθημα:</a:t>
            </a:r>
            <a:r>
              <a:rPr lang="el-GR" sz="2400"/>
              <a:t> Ηρεμία			       	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Δεν πρόκειται για συνηθισμένο δείπνο αλλά για δείπνο νεκρού.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(Αυτό το συμπεραίνουμε από την μοιρολογήτρα)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Δεν υπάρχει ταραχή αλλά σιωπηλή ατμόσφαιρα .	 	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Επικρατεί μελαγχολία , λύπη με μέτρο στον θρήνο.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Υπάρχουν 4 γυναίκες στο δείπνο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/>
              <a:t>Στο ποίημα επικρατούν οι  Εικόνες, τα επίθετα και οι παρομοιώσεις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1EDF4-0A4A-4553-83FA-21C6CEC081C1}" type="slidenum">
              <a:rPr lang="el-GR"/>
              <a:pPr/>
              <a:t>5</a:t>
            </a:fld>
            <a:endParaRPr lang="el-G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135937" cy="64198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Στίχος:</a:t>
            </a:r>
            <a:endParaRPr lang="el-GR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ξέρουμε ότι το ποίημα μας είναι γραμμένο σε πολιτικό στίχο 15σύλλαβο στίχο με ιαμβικό μέτρο χωρίς ομοιοκαταληξία.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Ομοιοκαταληξία</a:t>
            </a:r>
            <a:r>
              <a:rPr lang="el-GR" sz="200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Το ποίημα δεν έχει ομοιοκαταληξία, μιας και κατατάσσεται ως </a:t>
            </a:r>
            <a:r>
              <a:rPr lang="el-GR" sz="2000" u="sng"/>
              <a:t>βασικό στοιχειό της μοντέρνας ποίησης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Στροφή: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Το μέτρο: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Γλώσσα</a:t>
            </a:r>
            <a:r>
              <a:rPr lang="el-GR" sz="2000" b="1"/>
              <a:t>: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είναι δημοτική με πλούσιο λεξιλόγιο., έχει πολύ δισκατανόητα νοήματα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u="sng"/>
              <a:t>Το ποίημα </a:t>
            </a:r>
            <a:r>
              <a:rPr lang="el-GR" sz="2000" b="1" u="sng"/>
              <a:t>διακρίνεται για:</a:t>
            </a:r>
            <a:r>
              <a:rPr lang="el-GR" sz="2000" u="sng"/>
              <a:t> </a:t>
            </a:r>
            <a:endParaRPr lang="el-GR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τον λυρισμό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την υποβλητικότητα του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τον αφηγηματικό και παραστατικό τρόπο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/>
              <a:t>με τον οποίο προσεγγίζει το θέμα της φύσης αφού ο Σικελιανός είναι ποιητής του μεγάλου υπαίθρου.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u="sng"/>
              <a:t>Μοτιβο:</a:t>
            </a:r>
            <a:r>
              <a:rPr lang="el-GR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3121-9860-4E1F-A2C9-73F067CFC7D2}" type="slidenum">
              <a:rPr lang="el-GR"/>
              <a:pPr/>
              <a:t>6</a:t>
            </a:fld>
            <a:endParaRPr lang="el-GR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             Νόημα:</a:t>
            </a:r>
          </a:p>
        </p:txBody>
      </p:sp>
      <p:pic>
        <p:nvPicPr>
          <p:cNvPr id="67588" name="Picture 4" descr="αρχείο λήψης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1844675"/>
            <a:ext cx="3775075" cy="4635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F2CC-F602-49FA-8BA6-B744D51C093C}" type="slidenum">
              <a:rPr lang="el-GR"/>
              <a:pPr/>
              <a:t>7</a:t>
            </a:fld>
            <a:endParaRPr lang="el-GR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87350"/>
            <a:ext cx="8353425" cy="1800225"/>
          </a:xfrm>
        </p:spPr>
        <p:txBody>
          <a:bodyPr/>
          <a:lstStyle/>
          <a:p>
            <a:r>
              <a:rPr lang="el-GR" sz="3200" b="1"/>
              <a:t>Τα βασικά χαρακτηριστικά</a:t>
            </a:r>
            <a:r>
              <a:rPr lang="en-US" sz="3200" b="1"/>
              <a:t> </a:t>
            </a:r>
            <a:r>
              <a:rPr lang="el-GR" sz="3200" b="1"/>
              <a:t>της</a:t>
            </a:r>
            <a:r>
              <a:rPr lang="en-US" sz="3200" b="1"/>
              <a:t> </a:t>
            </a:r>
            <a:r>
              <a:rPr lang="el-GR" sz="3200" b="1"/>
              <a:t>Νεότερης Ποίησης έναντι της παραδοσιακής:</a:t>
            </a:r>
            <a:r>
              <a:rPr lang="el-GR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893175" cy="4340225"/>
          </a:xfrm>
        </p:spPr>
        <p:txBody>
          <a:bodyPr/>
          <a:lstStyle/>
          <a:p>
            <a:pPr marL="660400" indent="-660400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u="sng"/>
              <a:t>Μπορούμε να τα διαιρέσουμε σε δύο κατηγορίες:</a:t>
            </a:r>
            <a:endParaRPr lang="el-GR" sz="2400" b="1"/>
          </a:p>
          <a:p>
            <a:pPr marL="660400" indent="-660400">
              <a:lnSpc>
                <a:spcPct val="80000"/>
              </a:lnSpc>
              <a:buFontTx/>
              <a:buChar char="•"/>
            </a:pPr>
            <a:r>
              <a:rPr lang="el-GR" sz="2100"/>
              <a:t>Εξωτερικά – μορφικά </a:t>
            </a:r>
            <a:endParaRPr lang="en-US" sz="2100"/>
          </a:p>
          <a:p>
            <a:pPr marL="660400" indent="-660400">
              <a:lnSpc>
                <a:spcPct val="80000"/>
              </a:lnSpc>
              <a:buFontTx/>
              <a:buChar char="•"/>
            </a:pPr>
            <a:r>
              <a:rPr lang="el-GR" sz="2100"/>
              <a:t>Εσωτερικά</a:t>
            </a:r>
            <a:endParaRPr lang="en-US" sz="2100"/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ξωτερικά</a:t>
            </a: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χαρακτηριστικά</a:t>
            </a: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1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60400" indent="-660400">
              <a:lnSpc>
                <a:spcPct val="80000"/>
              </a:lnSpc>
              <a:buFontTx/>
              <a:buNone/>
            </a:pPr>
            <a:r>
              <a:rPr lang="el-GR" sz="2100"/>
              <a:t>Η νεότερη ποίηση εγκαταλείπει τα εξωτερικά</a:t>
            </a:r>
            <a:r>
              <a:rPr lang="en-US" sz="2100"/>
              <a:t> </a:t>
            </a:r>
            <a:r>
              <a:rPr lang="el-GR" sz="2100"/>
              <a:t>στοιχεία, που χρησιμοποιούσε η παραδοσιακή. </a:t>
            </a:r>
            <a:endParaRPr lang="en-US" sz="2100"/>
          </a:p>
          <a:p>
            <a:pPr marL="660400" indent="-660400">
              <a:lnSpc>
                <a:spcPct val="80000"/>
              </a:lnSpc>
              <a:buFont typeface="Wingdings" pitchFamily="2" charset="2"/>
              <a:buNone/>
            </a:pP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σωτερικά</a:t>
            </a: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χαρακτηριστικά</a:t>
            </a:r>
            <a:r>
              <a:rPr lang="en-US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l-GR" sz="21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60400" indent="-660400">
              <a:lnSpc>
                <a:spcPct val="80000"/>
              </a:lnSpc>
              <a:buFont typeface="Wingdings" pitchFamily="2" charset="2"/>
              <a:buNone/>
            </a:pPr>
            <a:r>
              <a:rPr lang="el-GR" sz="2100"/>
              <a:t>Η παραδοσιακή ποίηση υποτάσσει το ποίημα</a:t>
            </a:r>
            <a:r>
              <a:rPr lang="en-US" sz="2100"/>
              <a:t> </a:t>
            </a:r>
            <a:r>
              <a:rPr lang="el-GR" sz="2100"/>
              <a:t>σε ορισμένους κανόνες. </a:t>
            </a:r>
            <a:endParaRPr lang="en-US" sz="2100"/>
          </a:p>
          <a:p>
            <a:pPr marL="660400" indent="-660400">
              <a:lnSpc>
                <a:spcPct val="80000"/>
              </a:lnSpc>
              <a:buFont typeface="Wingdings" pitchFamily="2" charset="2"/>
              <a:buNone/>
            </a:pPr>
            <a:r>
              <a:rPr lang="el-GR" sz="2100" b="1" u="sng"/>
              <a:t>Ας σημειωθεί, τέλος, ότι στη νεότερη ποίηση:</a:t>
            </a:r>
            <a:r>
              <a:rPr lang="el-GR" sz="2100"/>
              <a:t> </a:t>
            </a:r>
          </a:p>
          <a:p>
            <a:pPr marL="660400" indent="-660400">
              <a:lnSpc>
                <a:spcPct val="80000"/>
              </a:lnSpc>
              <a:buFontTx/>
              <a:buChar char="o"/>
            </a:pPr>
            <a:r>
              <a:rPr lang="el-GR" sz="2100"/>
              <a:t>Μπορεί να λείπει το μέτρο, ο εσωτερικός όμως ρυθμός υπάρχει. </a:t>
            </a:r>
          </a:p>
          <a:p>
            <a:pPr marL="660400" indent="-660400">
              <a:lnSpc>
                <a:spcPct val="80000"/>
              </a:lnSpc>
              <a:buFontTx/>
              <a:buChar char="o"/>
            </a:pPr>
            <a:r>
              <a:rPr lang="el-GR" sz="2100"/>
              <a:t>Η λογική αλληλουχία, που διέπει κάθε παραδοσιακό ποίημα, χαλαρώνει και το ποίημα λειτουργεί βασικά με τους μηχανισμούς των προεκτάσεων και των συνειρμών </a:t>
            </a:r>
            <a:endParaRPr lang="en-US" sz="2100"/>
          </a:p>
          <a:p>
            <a:pPr marL="660400" indent="-660400">
              <a:lnSpc>
                <a:spcPct val="80000"/>
              </a:lnSpc>
              <a:buFont typeface="Wingdings" pitchFamily="2" charset="2"/>
              <a:buNone/>
            </a:pPr>
            <a:endParaRPr lang="el-GR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A762-1FE7-4B7B-921E-B8F41E60CD25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229600" cy="1139825"/>
          </a:xfrm>
        </p:spPr>
        <p:txBody>
          <a:bodyPr/>
          <a:lstStyle/>
          <a:p>
            <a:r>
              <a:rPr lang="en-US" sz="3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3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Χαρακτηριστικά της νεότερης ή μοντέρνας ποίησης</a:t>
            </a:r>
            <a:r>
              <a:rPr lang="el-GR" sz="380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48958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sz="2600" b="1"/>
          </a:p>
          <a:p>
            <a:pPr>
              <a:buFont typeface="Wingdings" pitchFamily="2" charset="2"/>
              <a:buChar char="ü"/>
            </a:pPr>
            <a:r>
              <a:rPr lang="el-GR" sz="2600" b="1"/>
              <a:t>Ο ΕΛΕΥΘΕΡΟΣ ΣΤΙΧΟΣ</a:t>
            </a:r>
          </a:p>
          <a:p>
            <a:pPr>
              <a:buFont typeface="Wingdings" pitchFamily="2" charset="2"/>
              <a:buChar char="ü"/>
            </a:pPr>
            <a:r>
              <a:rPr lang="el-GR" sz="2600" b="1"/>
              <a:t>Η ΔΡΑΜΑΤΙΚΟΤΗΤΑ ΤΟΥ ΣΤΙΧΟΥ </a:t>
            </a:r>
          </a:p>
          <a:p>
            <a:pPr>
              <a:buFont typeface="Wingdings" pitchFamily="2" charset="2"/>
              <a:buChar char="ü"/>
            </a:pPr>
            <a:r>
              <a:rPr lang="el-GR" sz="2600" b="1"/>
              <a:t>ΧΡΗΣΗ ΚΑΘΗΜΕΡΙΝΟΥ ΛΕΞΙΛΟΓΙΟΥ</a:t>
            </a:r>
          </a:p>
          <a:p>
            <a:pPr>
              <a:buFont typeface="Wingdings" pitchFamily="2" charset="2"/>
              <a:buChar char="ü"/>
            </a:pPr>
            <a:r>
              <a:rPr lang="el-GR" sz="2600" b="1"/>
              <a:t>ΤΟΛΜΗΡΟΤΗΤΑ ΣΤΟ ΣΧΗΜΑΤΙΣΜΟ</a:t>
            </a:r>
            <a:r>
              <a:rPr lang="en-US" sz="2600" b="1"/>
              <a:t> </a:t>
            </a:r>
            <a:r>
              <a:rPr lang="el-GR" sz="2600" b="1"/>
              <a:t>ΠΑΡΟΜΟΙΩΣΕΩΝ ΚΑΙ ΜΕΤΑΦΟΡΩΝ</a:t>
            </a:r>
            <a:r>
              <a:rPr lang="el-GR" sz="2600"/>
              <a:t> </a:t>
            </a:r>
            <a:endParaRPr lang="en-US" sz="2600"/>
          </a:p>
          <a:p>
            <a:pPr>
              <a:buFont typeface="Wingdings" pitchFamily="2" charset="2"/>
              <a:buChar char="ü"/>
            </a:pPr>
            <a:r>
              <a:rPr lang="el-GR" sz="2600" b="1"/>
              <a:t>ΑΛΟΓΗ ΑΛΛΗΛΟΥΧΙΑ ΤΩΝ ΕΚΦΡΑΖΟΜΕΝΩΝ</a:t>
            </a:r>
            <a:r>
              <a:rPr lang="el-GR" sz="2600"/>
              <a:t> </a:t>
            </a:r>
            <a:endParaRPr lang="el-GR" sz="2600" b="1"/>
          </a:p>
          <a:p>
            <a:pPr>
              <a:buFont typeface="Wingdings" pitchFamily="2" charset="2"/>
              <a:buChar char="ü"/>
            </a:pPr>
            <a:r>
              <a:rPr lang="el-GR" sz="2600" b="1"/>
              <a:t>ΑΜΦΙΣΗΜΙΑ Ή ΠΟΛΥΣΗΜΙΑ ΤΩΝ ΛΕΞΕΩΝ</a:t>
            </a:r>
            <a:r>
              <a:rPr lang="el-GR" sz="2600"/>
              <a:t> </a:t>
            </a:r>
            <a:endParaRPr lang="el-GR" sz="2600" b="1"/>
          </a:p>
          <a:p>
            <a:pPr>
              <a:buFont typeface="Wingdings" pitchFamily="2" charset="2"/>
              <a:buChar char="ü"/>
            </a:pPr>
            <a:r>
              <a:rPr lang="el-GR" sz="2600" b="1"/>
              <a:t>ΕΚΦΡΑΣΗ ΜΕ ΕΙΚΟΝΕΣ</a:t>
            </a:r>
          </a:p>
          <a:p>
            <a:pPr>
              <a:buFont typeface="Wingdings" pitchFamily="2" charset="2"/>
              <a:buChar char="ü"/>
            </a:pPr>
            <a:r>
              <a:rPr lang="el-GR" sz="2600" b="1"/>
              <a:t>ΑΣΤΙΞΙΑ</a:t>
            </a:r>
            <a:endParaRPr lang="el-GR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AED8-3FAB-4BD9-8B77-1853814CCFB4}" type="slidenum">
              <a:rPr lang="el-GR"/>
              <a:pPr/>
              <a:t>9</a:t>
            </a:fld>
            <a:endParaRPr lang="el-GR"/>
          </a:p>
        </p:txBody>
      </p:sp>
      <p:pic>
        <p:nvPicPr>
          <p:cNvPr id="81924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2514600" cy="3960812"/>
          </a:xfrm>
          <a:prstGeom prst="rect">
            <a:avLst/>
          </a:prstGeom>
          <a:noFill/>
        </p:spPr>
      </p:pic>
      <p:pic>
        <p:nvPicPr>
          <p:cNvPr id="81925" name="Picture 5" descr="images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60350"/>
            <a:ext cx="1785937" cy="2924175"/>
          </a:xfrm>
          <a:prstGeom prst="rect">
            <a:avLst/>
          </a:prstGeom>
          <a:noFill/>
        </p:spPr>
      </p:pic>
      <p:pic>
        <p:nvPicPr>
          <p:cNvPr id="81928" name="Picture 8" descr="sikelianos-elit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644900"/>
            <a:ext cx="5181600" cy="3009900"/>
          </a:xfrm>
          <a:prstGeom prst="rect">
            <a:avLst/>
          </a:prstGeom>
          <a:noFill/>
        </p:spPr>
      </p:pic>
      <p:pic>
        <p:nvPicPr>
          <p:cNvPr id="81930" name="Picture 10" descr="αρχείο λήψη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188913"/>
            <a:ext cx="2921000" cy="3586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ραγιόνια">
  <a:themeElements>
    <a:clrScheme name="Κραγιόνια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Κραγιόνια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ραγιόνια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Κάψουλες">
  <a:themeElements>
    <a:clrScheme name="Κάψουλες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Κάψουλε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άψουλες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Δίκτυο">
  <a:themeElements>
    <a:clrScheme name="Δίκτυο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Δίκτυ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Υδατογράφημα">
  <a:themeElements>
    <a:clrScheme name="Υδατογράφημ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Υδατογράφημ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Υδατογράφημ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Υδατογράφημα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Υδατογράφημα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Υδατογράφημα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Υδατογράφημα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Υδατογράφημα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Υδατογράφημα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Υδατογράφημα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Υδατογράφημα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Δίχρωμος συνδυασμός">
  <a:themeElements>
    <a:clrScheme name="Δίχρωμος συνδυασμός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Δίχρωμος συνδυασμός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χρωμος συνδυασμός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Προφίλ">
  <a:themeElements>
    <a:clrScheme name="Προφίλ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Προφίλ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φίλ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φίλ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φίλ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Ρίγες">
  <a:themeElements>
    <a:clrScheme name="Ρίγες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Ρίγες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Ρίγες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Ρίγες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ίγες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Ρίγες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535</Words>
  <Application>Microsoft PowerPoint</Application>
  <PresentationFormat>Προβολή στην οθόνη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9</vt:i4>
      </vt:variant>
      <vt:variant>
        <vt:lpstr>Τίτλοι διαφανειών</vt:lpstr>
      </vt:variant>
      <vt:variant>
        <vt:i4>9</vt:i4>
      </vt:variant>
    </vt:vector>
  </HeadingPairs>
  <TitlesOfParts>
    <vt:vector size="26" baseType="lpstr">
      <vt:lpstr>Times New Roman</vt:lpstr>
      <vt:lpstr>Comic Sans MS</vt:lpstr>
      <vt:lpstr>Arial</vt:lpstr>
      <vt:lpstr>Wingdings</vt:lpstr>
      <vt:lpstr>Tahoma</vt:lpstr>
      <vt:lpstr>Verdana</vt:lpstr>
      <vt:lpstr>Garamond</vt:lpstr>
      <vt:lpstr>Arial Black</vt:lpstr>
      <vt:lpstr>Κραγιόνια</vt:lpstr>
      <vt:lpstr>Κάψουλες</vt:lpstr>
      <vt:lpstr>Pixel</vt:lpstr>
      <vt:lpstr>Δίκτυο</vt:lpstr>
      <vt:lpstr>Υδατογράφημα</vt:lpstr>
      <vt:lpstr>Δίχρωμος συνδυασμός</vt:lpstr>
      <vt:lpstr>Προφίλ</vt:lpstr>
      <vt:lpstr>Ρίγες</vt:lpstr>
      <vt:lpstr>Προεπιλεγμένη σχεδίαση</vt:lpstr>
      <vt:lpstr>«Δείπνο για τέσσερις»</vt:lpstr>
      <vt:lpstr>                 Παρνασσισμός: </vt:lpstr>
      <vt:lpstr>Διαφάνεια 3</vt:lpstr>
      <vt:lpstr>      ΑΓΓΕΛΟΣ ΣΙΚΕΛΙΑΝΟΣ              «Ο Δείπνος»</vt:lpstr>
      <vt:lpstr>Διαφάνεια 5</vt:lpstr>
      <vt:lpstr>             Νόημα:</vt:lpstr>
      <vt:lpstr>Τα βασικά χαρακτηριστικά της Νεότερης Ποίησης έναντι της παραδοσιακής: </vt:lpstr>
      <vt:lpstr> Χαρακτηριστικά της νεότερης ή μοντέρνας ποίησης </vt:lpstr>
      <vt:lpstr>Διαφάνεια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2</cp:revision>
  <dcterms:created xsi:type="dcterms:W3CDTF">1601-01-01T00:00:00Z</dcterms:created>
  <dcterms:modified xsi:type="dcterms:W3CDTF">2012-06-06T18:41:20Z</dcterms:modified>
</cp:coreProperties>
</file>