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4" r:id="rId2"/>
    <p:sldId id="265" r:id="rId3"/>
    <p:sldId id="266" r:id="rId4"/>
    <p:sldId id="267" r:id="rId5"/>
    <p:sldId id="259" r:id="rId6"/>
    <p:sldId id="256" r:id="rId7"/>
    <p:sldId id="257" r:id="rId8"/>
    <p:sldId id="269" r:id="rId9"/>
    <p:sldId id="270" r:id="rId10"/>
    <p:sldId id="271" r:id="rId11"/>
    <p:sldId id="261" r:id="rId12"/>
    <p:sldId id="262" r:id="rId13"/>
    <p:sldId id="263" r:id="rId14"/>
    <p:sldId id="272"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9" d="100"/>
          <a:sy n="59" d="100"/>
        </p:scale>
        <p:origin x="-816"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B70E76-BEC8-4A3A-ACF3-408508906481}" type="datetimeFigureOut">
              <a:rPr lang="el-GR" smtClean="0"/>
              <a:pPr/>
              <a:t>11/6/2012</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F1D02F-9ED0-4918-9608-B8B80E8CE2B2}"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76EE622B-1501-4A94-B338-4840DBB8A03F}" type="datetimeFigureOut">
              <a:rPr lang="el-GR" smtClean="0"/>
              <a:pPr/>
              <a:t>11/6/2012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3F1D4C0-A24A-4F80-B2C8-FFE156615C87}"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6EE622B-1501-4A94-B338-4840DBB8A03F}" type="datetimeFigureOut">
              <a:rPr lang="el-GR" smtClean="0"/>
              <a:pPr/>
              <a:t>11/6/2012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3F1D4C0-A24A-4F80-B2C8-FFE156615C87}"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6EE622B-1501-4A94-B338-4840DBB8A03F}" type="datetimeFigureOut">
              <a:rPr lang="el-GR" smtClean="0"/>
              <a:pPr/>
              <a:t>11/6/2012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3F1D4C0-A24A-4F80-B2C8-FFE156615C87}"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6EE622B-1501-4A94-B338-4840DBB8A03F}" type="datetimeFigureOut">
              <a:rPr lang="el-GR" smtClean="0"/>
              <a:pPr/>
              <a:t>11/6/2012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3F1D4C0-A24A-4F80-B2C8-FFE156615C87}"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76EE622B-1501-4A94-B338-4840DBB8A03F}" type="datetimeFigureOut">
              <a:rPr lang="el-GR" smtClean="0"/>
              <a:pPr/>
              <a:t>11/6/2012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3F1D4C0-A24A-4F80-B2C8-FFE156615C87}"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76EE622B-1501-4A94-B338-4840DBB8A03F}" type="datetimeFigureOut">
              <a:rPr lang="el-GR" smtClean="0"/>
              <a:pPr/>
              <a:t>11/6/2012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3F1D4C0-A24A-4F80-B2C8-FFE156615C87}"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76EE622B-1501-4A94-B338-4840DBB8A03F}" type="datetimeFigureOut">
              <a:rPr lang="el-GR" smtClean="0"/>
              <a:pPr/>
              <a:t>11/6/2012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83F1D4C0-A24A-4F80-B2C8-FFE156615C87}"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76EE622B-1501-4A94-B338-4840DBB8A03F}" type="datetimeFigureOut">
              <a:rPr lang="el-GR" smtClean="0"/>
              <a:pPr/>
              <a:t>11/6/2012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83F1D4C0-A24A-4F80-B2C8-FFE156615C87}"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76EE622B-1501-4A94-B338-4840DBB8A03F}" type="datetimeFigureOut">
              <a:rPr lang="el-GR" smtClean="0"/>
              <a:pPr/>
              <a:t>11/6/2012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83F1D4C0-A24A-4F80-B2C8-FFE156615C87}"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6EE622B-1501-4A94-B338-4840DBB8A03F}" type="datetimeFigureOut">
              <a:rPr lang="el-GR" smtClean="0"/>
              <a:pPr/>
              <a:t>11/6/2012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3F1D4C0-A24A-4F80-B2C8-FFE156615C87}"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6EE622B-1501-4A94-B338-4840DBB8A03F}" type="datetimeFigureOut">
              <a:rPr lang="el-GR" smtClean="0"/>
              <a:pPr/>
              <a:t>11/6/2012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3F1D4C0-A24A-4F80-B2C8-FFE156615C87}"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0000">
                <a:alpha val="41000"/>
              </a:srgbClr>
            </a:gs>
            <a:gs pos="25000">
              <a:srgbClr val="21D6E0"/>
            </a:gs>
            <a:gs pos="75000">
              <a:srgbClr val="0087E6"/>
            </a:gs>
            <a:gs pos="100000">
              <a:srgbClr val="005CBF"/>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EE622B-1501-4A94-B338-4840DBB8A03F}" type="datetimeFigureOut">
              <a:rPr lang="el-GR" smtClean="0"/>
              <a:pPr/>
              <a:t>11/6/2012</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F1D4C0-A24A-4F80-B2C8-FFE156615C87}"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file:///C:\Users\test\Videos\erotokritos.avi"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16632"/>
            <a:ext cx="8229600" cy="1143000"/>
          </a:xfrm>
        </p:spPr>
        <p:txBody>
          <a:bodyPr>
            <a:normAutofit/>
          </a:bodyPr>
          <a:lstStyle/>
          <a:p>
            <a:r>
              <a:rPr lang="en-US" sz="4000" b="1" dirty="0" smtClean="0"/>
              <a:t>To</a:t>
            </a:r>
            <a:r>
              <a:rPr lang="el-GR" sz="4000" b="1" dirty="0" smtClean="0"/>
              <a:t>υ Νεκρού αδερφού </a:t>
            </a:r>
            <a:endParaRPr lang="el-GR" sz="4000" b="1" dirty="0"/>
          </a:p>
        </p:txBody>
      </p:sp>
      <p:sp>
        <p:nvSpPr>
          <p:cNvPr id="3" name="2 - Θέση περιεχομένου"/>
          <p:cNvSpPr>
            <a:spLocks noGrp="1"/>
          </p:cNvSpPr>
          <p:nvPr>
            <p:ph idx="1"/>
          </p:nvPr>
        </p:nvSpPr>
        <p:spPr>
          <a:xfrm>
            <a:off x="467544" y="1196752"/>
            <a:ext cx="8229600" cy="5472608"/>
          </a:xfrm>
        </p:spPr>
        <p:txBody>
          <a:bodyPr>
            <a:normAutofit lnSpcReduction="10000"/>
          </a:bodyPr>
          <a:lstStyle/>
          <a:p>
            <a:pPr algn="ctr">
              <a:buNone/>
            </a:pPr>
            <a:r>
              <a:rPr lang="el-GR" b="1" dirty="0" smtClean="0"/>
              <a:t>Εισαγωγικά</a:t>
            </a:r>
          </a:p>
          <a:p>
            <a:pPr algn="ctr"/>
            <a:r>
              <a:rPr lang="el-GR" sz="2800" dirty="0" smtClean="0"/>
              <a:t>Το ποίημα του νεκρού αδερφού ανήκει στις παραλογίες που είναι επικολυρικά δημοτικά τραγούδια και έχουν ως κύρια γνωρίσματα την αφηγηματικότητα και τη δραματικότητα. Υπάρχει ένας αφηγητής που αφηγείται με τρόπο ποιητικό ένα δραματικό περιστατικό πραγματικό με στοιχεία μυθικά ή και εντελώς πλαστά.</a:t>
            </a:r>
          </a:p>
          <a:p>
            <a:pPr algn="ctr">
              <a:buNone/>
            </a:pPr>
            <a:r>
              <a:rPr lang="el-GR" b="1" dirty="0" smtClean="0"/>
              <a:t>Παραλογές </a:t>
            </a:r>
          </a:p>
          <a:p>
            <a:pPr algn="ctr"/>
            <a:r>
              <a:rPr lang="el-GR" sz="2800" dirty="0" smtClean="0"/>
              <a:t>Παραλογές είναι πολύαιχα αφηγηματικά τραγούδια που εξιστορούν δραματικές κυρίως περιπέτειες της ζωής, πραγματικές ή φανταστικές.</a:t>
            </a:r>
          </a:p>
          <a:p>
            <a:pPr algn="ctr"/>
            <a:endParaRPr lang="el-GR" sz="2800" dirty="0" smtClean="0"/>
          </a:p>
        </p:txBody>
      </p:sp>
    </p:spTree>
  </p:cSld>
  <p:clrMapOvr>
    <a:masterClrMapping/>
  </p:clrMapOvr>
  <p:transition spd="slow">
    <p:comb/>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7544" y="188641"/>
            <a:ext cx="8229600" cy="2520279"/>
          </a:xfrm>
        </p:spPr>
        <p:txBody>
          <a:bodyPr>
            <a:normAutofit/>
          </a:bodyPr>
          <a:lstStyle/>
          <a:p>
            <a:pPr algn="ctr"/>
            <a:r>
              <a:rPr lang="el-GR" sz="2800" dirty="0" smtClean="0"/>
              <a:t>Ο Βασιλιάς ως αντάλλαγμα στον ξένο, του προσφέρει για σύζυγο την κόρη του.</a:t>
            </a:r>
          </a:p>
          <a:p>
            <a:pPr algn="ctr"/>
            <a:r>
              <a:rPr lang="el-GR" sz="2800" dirty="0" smtClean="0"/>
              <a:t>Ο Ερωτόκριτος όταν βεβαιώνεται για το συναίσθημα της αποκαλύπτει την ταυτότητα. </a:t>
            </a:r>
          </a:p>
          <a:p>
            <a:pPr algn="ctr"/>
            <a:r>
              <a:rPr lang="el-GR" sz="2800" dirty="0" smtClean="0"/>
              <a:t>Ο βασιλιάς αποδέχεται το γάμο.</a:t>
            </a:r>
            <a:endParaRPr lang="el-GR" sz="2800" dirty="0"/>
          </a:p>
        </p:txBody>
      </p:sp>
      <p:sp>
        <p:nvSpPr>
          <p:cNvPr id="5" name="4 - TextBox"/>
          <p:cNvSpPr txBox="1"/>
          <p:nvPr/>
        </p:nvSpPr>
        <p:spPr>
          <a:xfrm>
            <a:off x="1763688" y="2708920"/>
            <a:ext cx="5472608" cy="984885"/>
          </a:xfrm>
          <a:prstGeom prst="rect">
            <a:avLst/>
          </a:prstGeom>
          <a:noFill/>
        </p:spPr>
        <p:txBody>
          <a:bodyPr wrap="square" rtlCol="0">
            <a:spAutoFit/>
          </a:bodyPr>
          <a:lstStyle/>
          <a:p>
            <a:pPr algn="ctr"/>
            <a:r>
              <a:rPr lang="el-GR" sz="4000" b="1" i="1" dirty="0" smtClean="0"/>
              <a:t>Ερωτόκριτος</a:t>
            </a:r>
          </a:p>
          <a:p>
            <a:endParaRPr lang="el-GR" dirty="0"/>
          </a:p>
        </p:txBody>
      </p:sp>
      <p:sp>
        <p:nvSpPr>
          <p:cNvPr id="6" name="5 - TextBox"/>
          <p:cNvSpPr txBox="1"/>
          <p:nvPr/>
        </p:nvSpPr>
        <p:spPr>
          <a:xfrm>
            <a:off x="611560" y="3645024"/>
            <a:ext cx="7920880" cy="1661993"/>
          </a:xfrm>
          <a:prstGeom prst="rect">
            <a:avLst/>
          </a:prstGeom>
          <a:noFill/>
        </p:spPr>
        <p:txBody>
          <a:bodyPr wrap="square" rtlCol="0">
            <a:spAutoFit/>
          </a:bodyPr>
          <a:lstStyle/>
          <a:p>
            <a:pPr algn="ctr">
              <a:buFont typeface="Arial" pitchFamily="34" charset="0"/>
              <a:buChar char="•"/>
            </a:pPr>
            <a:r>
              <a:rPr lang="el-GR" sz="2800" dirty="0" smtClean="0"/>
              <a:t>Ο </a:t>
            </a:r>
            <a:r>
              <a:rPr lang="el-GR" sz="2800" i="1" dirty="0" smtClean="0"/>
              <a:t>Ερωτόκριτος</a:t>
            </a:r>
            <a:r>
              <a:rPr lang="el-GR" sz="2800" dirty="0" smtClean="0"/>
              <a:t> είναι μία έμμετρη μυθιστορία που συντέθηκε από τον Βιτσέντζο Κορνάρο στην Κρήτη τον 17ο αιώνα</a:t>
            </a:r>
          </a:p>
          <a:p>
            <a:endParaRPr lang="el-GR" dirty="0"/>
          </a:p>
        </p:txBody>
      </p:sp>
      <p:sp>
        <p:nvSpPr>
          <p:cNvPr id="7" name="6 - TextBox"/>
          <p:cNvSpPr txBox="1"/>
          <p:nvPr/>
        </p:nvSpPr>
        <p:spPr>
          <a:xfrm>
            <a:off x="755576" y="5301208"/>
            <a:ext cx="7560840" cy="1231106"/>
          </a:xfrm>
          <a:prstGeom prst="rect">
            <a:avLst/>
          </a:prstGeom>
          <a:noFill/>
        </p:spPr>
        <p:txBody>
          <a:bodyPr wrap="square" rtlCol="0">
            <a:spAutoFit/>
          </a:bodyPr>
          <a:lstStyle/>
          <a:p>
            <a:pPr algn="ctr">
              <a:buFont typeface="Arial" pitchFamily="34" charset="0"/>
              <a:buChar char="•"/>
            </a:pPr>
            <a:r>
              <a:rPr lang="el-GR" sz="2800" dirty="0" smtClean="0"/>
              <a:t>Ο Ερωτόκριτος</a:t>
            </a:r>
            <a:r>
              <a:rPr lang="el-GR" sz="2800" i="1" dirty="0" smtClean="0"/>
              <a:t> χαρακτηρίζεται ως αφηγηματικό ποίημα</a:t>
            </a:r>
            <a:endParaRPr lang="el-GR" sz="2800" dirty="0" smtClean="0"/>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 TextBox"/>
          <p:cNvSpPr txBox="1"/>
          <p:nvPr/>
        </p:nvSpPr>
        <p:spPr>
          <a:xfrm>
            <a:off x="1115616" y="260648"/>
            <a:ext cx="7344816" cy="1384995"/>
          </a:xfrm>
          <a:prstGeom prst="rect">
            <a:avLst/>
          </a:prstGeom>
          <a:noFill/>
        </p:spPr>
        <p:txBody>
          <a:bodyPr wrap="square" rtlCol="0">
            <a:spAutoFit/>
          </a:bodyPr>
          <a:lstStyle/>
          <a:p>
            <a:pPr algn="ctr">
              <a:buFont typeface="Arial" pitchFamily="34" charset="0"/>
              <a:buChar char="•"/>
            </a:pPr>
            <a:r>
              <a:rPr lang="el-GR" sz="2800" dirty="0" smtClean="0"/>
              <a:t>Ο Ερωτόκριτος πέρασε στην λαϊκή παράδοση και παραμένει δημοφιλές κλασικό έργο, χάρη και στη μουσική με την οποία έχει μελοποιηθεί.</a:t>
            </a:r>
            <a:endParaRPr lang="el-GR" sz="2800" dirty="0"/>
          </a:p>
        </p:txBody>
      </p:sp>
      <p:sp>
        <p:nvSpPr>
          <p:cNvPr id="15" name="14 - TextBox"/>
          <p:cNvSpPr txBox="1"/>
          <p:nvPr/>
        </p:nvSpPr>
        <p:spPr>
          <a:xfrm>
            <a:off x="467544" y="1772816"/>
            <a:ext cx="8208912" cy="1384995"/>
          </a:xfrm>
          <a:prstGeom prst="rect">
            <a:avLst/>
          </a:prstGeom>
          <a:noFill/>
        </p:spPr>
        <p:txBody>
          <a:bodyPr wrap="square" rtlCol="0">
            <a:spAutoFit/>
          </a:bodyPr>
          <a:lstStyle/>
          <a:p>
            <a:pPr algn="ctr">
              <a:buFont typeface="Arial" pitchFamily="34" charset="0"/>
              <a:buChar char="•"/>
            </a:pPr>
            <a:r>
              <a:rPr lang="el-GR" sz="2800" dirty="0" smtClean="0"/>
              <a:t>Αποτελείται από 10.012 ιαμβικούς δεκαπεντασύλλαβους ομοιοκατάληκτους στίχους στην Κρητική διάλεκτο</a:t>
            </a:r>
            <a:r>
              <a:rPr lang="en-US" sz="2800" dirty="0" smtClean="0"/>
              <a:t>.</a:t>
            </a:r>
            <a:endParaRPr lang="el-GR" sz="2800" dirty="0"/>
          </a:p>
        </p:txBody>
      </p:sp>
      <p:sp>
        <p:nvSpPr>
          <p:cNvPr id="9" name="8 - TextBox"/>
          <p:cNvSpPr txBox="1"/>
          <p:nvPr/>
        </p:nvSpPr>
        <p:spPr>
          <a:xfrm>
            <a:off x="395536" y="3356992"/>
            <a:ext cx="8028384" cy="954107"/>
          </a:xfrm>
          <a:prstGeom prst="rect">
            <a:avLst/>
          </a:prstGeom>
          <a:noFill/>
        </p:spPr>
        <p:txBody>
          <a:bodyPr wrap="square" rtlCol="0">
            <a:spAutoFit/>
          </a:bodyPr>
          <a:lstStyle/>
          <a:p>
            <a:pPr algn="ctr">
              <a:buFont typeface="Arial" pitchFamily="34" charset="0"/>
              <a:buChar char="•"/>
            </a:pPr>
            <a:r>
              <a:rPr lang="el-GR" sz="2800" dirty="0" smtClean="0"/>
              <a:t>Κεντρικό θέμα του είναι ο έρωτας ανάμεσα σε δύο νέους, τον Ερωτόκριτο</a:t>
            </a:r>
            <a:r>
              <a:rPr lang="en-US" sz="2800" dirty="0" smtClean="0"/>
              <a:t> </a:t>
            </a:r>
            <a:r>
              <a:rPr lang="el-GR" sz="2800" dirty="0" smtClean="0"/>
              <a:t>και την Αρετούσα</a:t>
            </a:r>
            <a:endParaRPr lang="el-GR" sz="2800" dirty="0"/>
          </a:p>
        </p:txBody>
      </p:sp>
      <p:sp>
        <p:nvSpPr>
          <p:cNvPr id="12" name="11 - TextBox"/>
          <p:cNvSpPr txBox="1"/>
          <p:nvPr/>
        </p:nvSpPr>
        <p:spPr>
          <a:xfrm>
            <a:off x="1331640" y="4509120"/>
            <a:ext cx="5976664" cy="2092881"/>
          </a:xfrm>
          <a:prstGeom prst="rect">
            <a:avLst/>
          </a:prstGeom>
          <a:noFill/>
        </p:spPr>
        <p:txBody>
          <a:bodyPr wrap="square" rtlCol="0">
            <a:spAutoFit/>
          </a:bodyPr>
          <a:lstStyle/>
          <a:p>
            <a:pPr algn="ctr">
              <a:buFont typeface="Arial" pitchFamily="34" charset="0"/>
              <a:buChar char="•"/>
            </a:pPr>
            <a:r>
              <a:rPr lang="el-GR" sz="2800" dirty="0" smtClean="0"/>
              <a:t>Ο Ερωτόκριτος πέρασε στην λαϊκή παράδοση και παραμένει δημοφιλές κλασικό έργο</a:t>
            </a:r>
            <a:r>
              <a:rPr lang="en-US" sz="2800" dirty="0" smtClean="0"/>
              <a:t>,</a:t>
            </a:r>
            <a:r>
              <a:rPr lang="el-GR" sz="2800" dirty="0" smtClean="0"/>
              <a:t> χάρη</a:t>
            </a:r>
            <a:r>
              <a:rPr lang="en-US" sz="2800" dirty="0" smtClean="0"/>
              <a:t> </a:t>
            </a:r>
            <a:r>
              <a:rPr lang="el-GR" sz="2800" dirty="0" smtClean="0"/>
              <a:t>στη μουσική που έχει μελοποιηθεί.</a:t>
            </a:r>
          </a:p>
          <a:p>
            <a:endParaRPr lang="el-GR" dirty="0"/>
          </a:p>
        </p:txBody>
      </p:sp>
    </p:spTree>
  </p:cSld>
  <p:clrMapOvr>
    <a:masterClrMapping/>
  </p:clrMapOvr>
  <p:transition>
    <p:wheel spokes="8"/>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erotokritos.avi">
            <a:hlinkClick r:id="" action="ppaction://media"/>
          </p:cNvPr>
          <p:cNvPicPr>
            <a:picLocks noGrp="1" noRot="1" noChangeAspect="1"/>
          </p:cNvPicPr>
          <p:nvPr>
            <p:ph idx="1"/>
            <a:videoFile r:link="rId1"/>
          </p:nvPr>
        </p:nvPicPr>
        <p:blipFill>
          <a:blip r:embed="rId3" cstate="print"/>
          <a:stretch>
            <a:fillRect/>
          </a:stretch>
        </p:blipFill>
        <p:spPr>
          <a:xfrm>
            <a:off x="0" y="0"/>
            <a:ext cx="9144000" cy="6858000"/>
          </a:xfrm>
          <a:prstGeom prst="rect">
            <a:avLst/>
          </a:prstGeom>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33990"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611560" y="0"/>
            <a:ext cx="7344816" cy="646331"/>
          </a:xfrm>
          <a:prstGeom prst="rect">
            <a:avLst/>
          </a:prstGeom>
          <a:noFill/>
        </p:spPr>
        <p:txBody>
          <a:bodyPr wrap="square" rtlCol="0">
            <a:spAutoFit/>
          </a:bodyPr>
          <a:lstStyle/>
          <a:p>
            <a:pPr algn="ctr"/>
            <a:r>
              <a:rPr lang="el-GR" sz="3600" b="1" dirty="0" smtClean="0"/>
              <a:t>Εργασίες </a:t>
            </a:r>
            <a:endParaRPr lang="el-GR" sz="3600" b="1" dirty="0"/>
          </a:p>
        </p:txBody>
      </p:sp>
      <p:sp>
        <p:nvSpPr>
          <p:cNvPr id="5" name="4 - TextBox"/>
          <p:cNvSpPr txBox="1"/>
          <p:nvPr/>
        </p:nvSpPr>
        <p:spPr>
          <a:xfrm>
            <a:off x="827584" y="620688"/>
            <a:ext cx="7272808" cy="954107"/>
          </a:xfrm>
          <a:prstGeom prst="rect">
            <a:avLst/>
          </a:prstGeom>
          <a:noFill/>
        </p:spPr>
        <p:txBody>
          <a:bodyPr wrap="square" rtlCol="0">
            <a:spAutoFit/>
          </a:bodyPr>
          <a:lstStyle/>
          <a:p>
            <a:r>
              <a:rPr lang="el-GR" sz="2800" b="1" dirty="0" smtClean="0"/>
              <a:t>Οι επόψεις τις εποχής που εκφράζει η Νένα είναι :</a:t>
            </a:r>
            <a:endParaRPr lang="el-GR" sz="2800" b="1" dirty="0"/>
          </a:p>
        </p:txBody>
      </p:sp>
      <p:sp>
        <p:nvSpPr>
          <p:cNvPr id="6" name="5 - TextBox"/>
          <p:cNvSpPr txBox="1"/>
          <p:nvPr/>
        </p:nvSpPr>
        <p:spPr>
          <a:xfrm>
            <a:off x="1043608" y="1484784"/>
            <a:ext cx="7056784" cy="6124754"/>
          </a:xfrm>
          <a:prstGeom prst="rect">
            <a:avLst/>
          </a:prstGeom>
          <a:noFill/>
        </p:spPr>
        <p:txBody>
          <a:bodyPr wrap="square" rtlCol="0">
            <a:spAutoFit/>
          </a:bodyPr>
          <a:lstStyle/>
          <a:p>
            <a:pPr algn="ctr">
              <a:buFont typeface="Arial" pitchFamily="34" charset="0"/>
              <a:buChar char="•"/>
            </a:pPr>
            <a:r>
              <a:rPr lang="el-GR" sz="2800" dirty="0" smtClean="0"/>
              <a:t>Η πανάρχαιοι δοξασία ότι ο Θεός προαναγγέλλει στους ανθρώπους με σημάδια, ευχάριστα η δυσάρεστα γεγονότα.</a:t>
            </a:r>
          </a:p>
          <a:p>
            <a:pPr algn="ctr">
              <a:buFont typeface="Arial" pitchFamily="34" charset="0"/>
              <a:buChar char="•"/>
            </a:pPr>
            <a:endParaRPr lang="el-GR" sz="2800" dirty="0" smtClean="0"/>
          </a:p>
          <a:p>
            <a:pPr algn="ctr">
              <a:buFont typeface="Arial" pitchFamily="34" charset="0"/>
              <a:buChar char="•"/>
            </a:pPr>
            <a:r>
              <a:rPr lang="el-GR" sz="2800" dirty="0" smtClean="0"/>
              <a:t>Την αντίληψη πως το καλύτερο για μια ανύπαντρη κοπέλα, στην πατριαρχική κοινωνία είναι να παντρευτεί και να κάνει παιδιά.</a:t>
            </a:r>
          </a:p>
          <a:p>
            <a:pPr algn="ctr">
              <a:buFont typeface="Arial" pitchFamily="34" charset="0"/>
              <a:buChar char="•"/>
            </a:pPr>
            <a:endParaRPr lang="el-GR" sz="2800" dirty="0" smtClean="0"/>
          </a:p>
          <a:p>
            <a:pPr algn="ctr">
              <a:buFont typeface="Arial" pitchFamily="34" charset="0"/>
              <a:buChar char="•"/>
            </a:pPr>
            <a:r>
              <a:rPr lang="el-GR" sz="2800" dirty="0" smtClean="0"/>
              <a:t>Την άποψη πως τα παιδιά πρέπει να υπακούν τις εντολές του πατέρα τους, χωρίς αντιρρήσεις γιατί αυτός είχε την απόλυτη εξουσία.</a:t>
            </a:r>
          </a:p>
          <a:p>
            <a:pPr algn="ctr">
              <a:buFont typeface="Arial" pitchFamily="34" charset="0"/>
              <a:buChar char="•"/>
            </a:pPr>
            <a:endParaRPr lang="el-GR" sz="2800" dirty="0" smtClean="0"/>
          </a:p>
          <a:p>
            <a:pPr>
              <a:buFont typeface="Arial" pitchFamily="34" charset="0"/>
              <a:buChar char="•"/>
            </a:pPr>
            <a:endParaRPr lang="el-GR" sz="2800" dirty="0"/>
          </a:p>
        </p:txBody>
      </p:sp>
    </p:spTree>
  </p:cSld>
  <p:clrMapOvr>
    <a:masterClrMapping/>
  </p:clrMapOvr>
  <p:transition>
    <p:wheel spokes="8"/>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7544" y="116632"/>
            <a:ext cx="8229600" cy="4525963"/>
          </a:xfrm>
        </p:spPr>
        <p:txBody>
          <a:bodyPr>
            <a:normAutofit/>
          </a:bodyPr>
          <a:lstStyle/>
          <a:p>
            <a:pPr algn="ctr"/>
            <a:r>
              <a:rPr lang="el-GR" sz="2800" dirty="0" smtClean="0"/>
              <a:t>Την πεποίθηση ότι οι άνθρωποι </a:t>
            </a:r>
            <a:r>
              <a:rPr lang="el-GR" sz="2800" dirty="0" err="1" smtClean="0"/>
              <a:t>δέν</a:t>
            </a:r>
            <a:r>
              <a:rPr lang="el-GR" sz="2800" dirty="0" smtClean="0"/>
              <a:t> πρέπει να έχουν στόχους, οι οποίοι είναι αδύνατο να πραγματοποιηθούν.</a:t>
            </a:r>
            <a:endParaRPr lang="el-GR" sz="2800" smtClean="0"/>
          </a:p>
          <a:p>
            <a:pPr algn="ctr"/>
            <a:endParaRPr lang="el-GR"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39552" y="1268760"/>
            <a:ext cx="8229600" cy="5328592"/>
          </a:xfrm>
        </p:spPr>
        <p:txBody>
          <a:bodyPr>
            <a:normAutofit fontScale="70000" lnSpcReduction="20000"/>
          </a:bodyPr>
          <a:lstStyle/>
          <a:p>
            <a:r>
              <a:rPr lang="el-GR" sz="4000" dirty="0" smtClean="0"/>
              <a:t>Η Αρετή είναι αυτή που προταγονίζεται στο ποίημα, είναι ανήλικη και αυτό το καταλαβαίνουμε από τον στοίχο 3. </a:t>
            </a:r>
          </a:p>
          <a:p>
            <a:pPr>
              <a:buNone/>
            </a:pPr>
            <a:r>
              <a:rPr lang="el-GR" sz="4000" dirty="0" smtClean="0"/>
              <a:t>‘‘Την είχες δώδεκα </a:t>
            </a:r>
            <a:r>
              <a:rPr lang="el-GR" sz="4000" dirty="0" err="1" smtClean="0"/>
              <a:t>χρονώ</a:t>
            </a:r>
            <a:r>
              <a:rPr lang="el-GR" sz="4000" dirty="0" smtClean="0"/>
              <a:t> κι ήλιος δεν σου την είδε’’</a:t>
            </a:r>
          </a:p>
          <a:p>
            <a:r>
              <a:rPr lang="el-GR" sz="4000" dirty="0" smtClean="0"/>
              <a:t>Αγνή και σεμνή κοπέλα.</a:t>
            </a:r>
          </a:p>
          <a:p>
            <a:pPr>
              <a:buNone/>
            </a:pPr>
            <a:endParaRPr lang="el-GR" sz="4000" dirty="0" smtClean="0"/>
          </a:p>
          <a:p>
            <a:r>
              <a:rPr lang="el-GR" sz="4000" dirty="0" smtClean="0"/>
              <a:t>Τόσο άσπρη που δεν την είδε ο ήλιος.</a:t>
            </a:r>
          </a:p>
          <a:p>
            <a:endParaRPr lang="el-GR" sz="4000" dirty="0" smtClean="0"/>
          </a:p>
          <a:p>
            <a:r>
              <a:rPr lang="el-GR" sz="4000" dirty="0" smtClean="0"/>
              <a:t>Η Αρετή είναι μοναχοκόρη.</a:t>
            </a:r>
          </a:p>
          <a:p>
            <a:endParaRPr lang="el-GR" sz="4000" dirty="0" smtClean="0"/>
          </a:p>
          <a:p>
            <a:r>
              <a:rPr lang="el-GR" sz="4000" dirty="0" smtClean="0"/>
              <a:t>Αναφέρεται στο ποίημα ότι είναι μονάκριβη – πολυαγαπημένη.</a:t>
            </a:r>
          </a:p>
          <a:p>
            <a:endParaRPr lang="el-GR" sz="2800" dirty="0" smtClean="0"/>
          </a:p>
          <a:p>
            <a:endParaRPr lang="el-GR" sz="2800" dirty="0" smtClean="0"/>
          </a:p>
          <a:p>
            <a:endParaRPr lang="el-GR" sz="2800" dirty="0" smtClean="0"/>
          </a:p>
          <a:p>
            <a:endParaRPr lang="el-GR" sz="2800" dirty="0"/>
          </a:p>
        </p:txBody>
      </p:sp>
      <p:sp>
        <p:nvSpPr>
          <p:cNvPr id="4" name="3 - TextBox"/>
          <p:cNvSpPr txBox="1"/>
          <p:nvPr/>
        </p:nvSpPr>
        <p:spPr>
          <a:xfrm>
            <a:off x="1187624" y="404664"/>
            <a:ext cx="5760640" cy="646331"/>
          </a:xfrm>
          <a:prstGeom prst="rect">
            <a:avLst/>
          </a:prstGeom>
          <a:noFill/>
        </p:spPr>
        <p:txBody>
          <a:bodyPr wrap="square" rtlCol="0">
            <a:spAutoFit/>
          </a:bodyPr>
          <a:lstStyle/>
          <a:p>
            <a:pPr algn="ctr"/>
            <a:r>
              <a:rPr lang="el-GR" sz="3600" b="1" i="1" dirty="0" smtClean="0"/>
              <a:t>Εργασίες</a:t>
            </a:r>
            <a:r>
              <a:rPr lang="el-GR" dirty="0" smtClean="0"/>
              <a:t>  </a:t>
            </a:r>
            <a:endParaRPr lang="el-GR" dirty="0"/>
          </a:p>
        </p:txBody>
      </p:sp>
    </p:spTree>
  </p:cSld>
  <p:clrMapOvr>
    <a:masterClrMapping/>
  </p:clrMapOvr>
  <p:transition>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7544" y="1700808"/>
            <a:ext cx="8229600" cy="4525963"/>
          </a:xfrm>
        </p:spPr>
        <p:txBody>
          <a:bodyPr>
            <a:normAutofit fontScale="92500" lnSpcReduction="20000"/>
          </a:bodyPr>
          <a:lstStyle/>
          <a:p>
            <a:pPr algn="ctr">
              <a:buNone/>
            </a:pPr>
            <a:r>
              <a:rPr lang="el-GR" dirty="0" smtClean="0"/>
              <a:t>   </a:t>
            </a:r>
            <a:r>
              <a:rPr lang="el-GR" sz="3500" b="1" dirty="0" smtClean="0"/>
              <a:t>Θέση της γυναίκας στης παραδοσιακές κοινωνίες </a:t>
            </a:r>
          </a:p>
          <a:p>
            <a:pPr algn="ctr"/>
            <a:r>
              <a:rPr lang="el-GR" sz="3000" dirty="0" smtClean="0"/>
              <a:t>Ο γάμος στηρίζεται στα οικονομικά συμφέροντα των δύο οικογενειών με αποτέλεσμα να μην υπάρχει ανάπτυξη μια ρομαντικής αγάπης.</a:t>
            </a:r>
          </a:p>
          <a:p>
            <a:pPr algn="ctr"/>
            <a:r>
              <a:rPr lang="el-GR" sz="3000" dirty="0" smtClean="0"/>
              <a:t>Επίσης καταλήγουμε στο συμπέρασμα ότι η Αρετή αποτελεί αντικείμενο εκμετάλλευσης αφού είναι γυναίκα και για αυτόν τον λόγο η μητέρα της την θέλει κοντά της για να την φροντίζει αν πάθει κάτι γι’ αυτό και δεν θέλει να την παντρέψει μακριά στα ξένα.</a:t>
            </a:r>
          </a:p>
        </p:txBody>
      </p:sp>
      <p:sp>
        <p:nvSpPr>
          <p:cNvPr id="4" name="3 - TextBox"/>
          <p:cNvSpPr txBox="1"/>
          <p:nvPr/>
        </p:nvSpPr>
        <p:spPr>
          <a:xfrm>
            <a:off x="1187624" y="188640"/>
            <a:ext cx="6840760" cy="2092881"/>
          </a:xfrm>
          <a:prstGeom prst="rect">
            <a:avLst/>
          </a:prstGeom>
          <a:noFill/>
        </p:spPr>
        <p:txBody>
          <a:bodyPr wrap="square" rtlCol="0">
            <a:spAutoFit/>
          </a:bodyPr>
          <a:lstStyle/>
          <a:p>
            <a:pPr algn="ctr"/>
            <a:r>
              <a:rPr lang="el-GR" sz="2800" dirty="0" smtClean="0"/>
              <a:t>Δεν έχει το δικαίωμα σύμφωνα με της αντίληψη της εποχής να εκφράσει την άποψη της.</a:t>
            </a:r>
          </a:p>
          <a:p>
            <a:endParaRPr lang="el-GR" sz="2800" dirty="0" smtClean="0"/>
          </a:p>
          <a:p>
            <a:endParaRPr lang="el-GR" dirty="0"/>
          </a:p>
        </p:txBody>
      </p:sp>
    </p:spTree>
  </p:cSld>
  <p:clrMapOvr>
    <a:masterClrMapping/>
  </p:clrMapOvr>
  <p:transition>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07504" y="692696"/>
            <a:ext cx="8568952" cy="4525963"/>
          </a:xfrm>
        </p:spPr>
        <p:txBody>
          <a:bodyPr>
            <a:normAutofit/>
          </a:bodyPr>
          <a:lstStyle/>
          <a:p>
            <a:r>
              <a:rPr lang="el-GR" sz="2800" dirty="0" smtClean="0"/>
              <a:t>Οι στίχοι 2-5 εκφράζουν την απεριόριστη αγάπη και τη μεγάλη αδυναμία της μητέρας προς τη κόρη της.</a:t>
            </a:r>
          </a:p>
          <a:p>
            <a:endParaRPr lang="el-GR" sz="2800" dirty="0" smtClean="0"/>
          </a:p>
          <a:p>
            <a:r>
              <a:rPr lang="el-GR" sz="2800" dirty="0" smtClean="0"/>
              <a:t> Η μητέρα αγαπούσε πολύ την κόρη της γιατί ήταν η μοναδική μέσα στους εννιά γιούς της. Την πρόσεχε τόσο ώστε μέχρι τα δώδεκα της χρόνια ήλιος δεν την είχε δει.</a:t>
            </a:r>
            <a:endParaRPr lang="el-GR" sz="2800" dirty="0"/>
          </a:p>
        </p:txBody>
      </p:sp>
      <p:pic>
        <p:nvPicPr>
          <p:cNvPr id="1026" name="Picture 2" descr="C:\Users\test\Desktop\areti.jpg"/>
          <p:cNvPicPr>
            <a:picLocks noChangeAspect="1" noChangeArrowheads="1"/>
          </p:cNvPicPr>
          <p:nvPr/>
        </p:nvPicPr>
        <p:blipFill>
          <a:blip r:embed="rId2" cstate="print">
            <a:lum bright="3000" contrast="-2000"/>
          </a:blip>
          <a:srcRect/>
          <a:stretch>
            <a:fillRect/>
          </a:stretch>
        </p:blipFill>
        <p:spPr bwMode="auto">
          <a:xfrm>
            <a:off x="2843808" y="3573016"/>
            <a:ext cx="5832648" cy="3140968"/>
          </a:xfrm>
          <a:prstGeom prst="rect">
            <a:avLst/>
          </a:prstGeom>
          <a:noFill/>
          <a:effectLst>
            <a:outerShdw blurRad="889000" dist="444500" dir="5400000" algn="ctr" rotWithShape="0">
              <a:srgbClr val="000000">
                <a:alpha val="71000"/>
              </a:srgbClr>
            </a:outerShdw>
          </a:effectLst>
        </p:spPr>
      </p:pic>
    </p:spTree>
  </p:cSld>
  <p:clrMapOvr>
    <a:masterClrMapping/>
  </p:clrMapOvr>
  <p:transition>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1043608" y="1196752"/>
            <a:ext cx="7128792" cy="2123658"/>
          </a:xfrm>
          <a:prstGeom prst="rect">
            <a:avLst/>
          </a:prstGeom>
          <a:noFill/>
        </p:spPr>
        <p:txBody>
          <a:bodyPr wrap="square" rtlCol="0">
            <a:spAutoFit/>
          </a:bodyPr>
          <a:lstStyle/>
          <a:p>
            <a:pPr algn="ctr"/>
            <a:r>
              <a:rPr lang="el-GR" sz="4400" b="1" i="1" dirty="0" smtClean="0"/>
              <a:t>Ερωτόκριτος</a:t>
            </a:r>
            <a:r>
              <a:rPr lang="el-GR" sz="4000" b="1" i="1" dirty="0" smtClean="0"/>
              <a:t> </a:t>
            </a:r>
          </a:p>
          <a:p>
            <a:pPr algn="ctr"/>
            <a:endParaRPr lang="el-GR" sz="4400" b="1" i="1" dirty="0" smtClean="0"/>
          </a:p>
          <a:p>
            <a:pPr algn="ctr"/>
            <a:r>
              <a:rPr lang="el-GR" sz="4400" b="1" i="1" dirty="0" smtClean="0"/>
              <a:t>«</a:t>
            </a:r>
            <a:r>
              <a:rPr lang="el-GR" sz="4400" b="1" i="1" dirty="0" err="1" smtClean="0"/>
              <a:t>Ήρθεν</a:t>
            </a:r>
            <a:r>
              <a:rPr lang="el-GR" sz="4400" b="1" i="1" dirty="0" smtClean="0"/>
              <a:t> η ώρα κι ο καιρός»</a:t>
            </a:r>
            <a:endParaRPr lang="el-GR" sz="4400" dirty="0"/>
          </a:p>
        </p:txBody>
      </p:sp>
    </p:spTree>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1187624" y="4005064"/>
            <a:ext cx="6400800" cy="1752600"/>
          </a:xfrm>
        </p:spPr>
        <p:txBody>
          <a:bodyPr>
            <a:normAutofit/>
          </a:bodyPr>
          <a:lstStyle/>
          <a:p>
            <a:pPr>
              <a:buFont typeface="Arial" pitchFamily="34" charset="0"/>
              <a:buChar char="•"/>
            </a:pPr>
            <a:r>
              <a:rPr lang="el-GR" sz="2800" dirty="0" smtClean="0">
                <a:solidFill>
                  <a:schemeClr val="tx1"/>
                </a:solidFill>
              </a:rPr>
              <a:t>Ο ποιητής διαλέγει για χώρο της δράσης την αρχαία Αθήνα, όχι όμως όπως τη γνωρίζουμε από την ιστορία.</a:t>
            </a:r>
          </a:p>
          <a:p>
            <a:pPr>
              <a:buFont typeface="Arial" pitchFamily="34" charset="0"/>
              <a:buChar char="•"/>
            </a:pPr>
            <a:endParaRPr lang="el-GR" sz="2800" dirty="0">
              <a:solidFill>
                <a:schemeClr val="tx1"/>
              </a:solidFill>
            </a:endParaRPr>
          </a:p>
        </p:txBody>
      </p:sp>
      <p:sp>
        <p:nvSpPr>
          <p:cNvPr id="9" name="8 - TextBox"/>
          <p:cNvSpPr txBox="1"/>
          <p:nvPr/>
        </p:nvSpPr>
        <p:spPr>
          <a:xfrm>
            <a:off x="1331640" y="1340768"/>
            <a:ext cx="6120680" cy="2677656"/>
          </a:xfrm>
          <a:prstGeom prst="rect">
            <a:avLst/>
          </a:prstGeom>
          <a:noFill/>
        </p:spPr>
        <p:txBody>
          <a:bodyPr wrap="square" rtlCol="0">
            <a:spAutoFit/>
          </a:bodyPr>
          <a:lstStyle/>
          <a:p>
            <a:pPr algn="ctr">
              <a:buFont typeface="Arial" pitchFamily="34" charset="0"/>
              <a:buChar char="•"/>
            </a:pPr>
            <a:r>
              <a:rPr lang="el-GR" sz="2800" dirty="0" smtClean="0"/>
              <a:t>Ο Κορνάρος, </a:t>
            </a:r>
            <a:r>
              <a:rPr lang="el-GR" sz="2800" dirty="0"/>
              <a:t>Έ</a:t>
            </a:r>
            <a:r>
              <a:rPr lang="el-GR" sz="2800" dirty="0" smtClean="0"/>
              <a:t>λληνας ποιητής εκπρόσωπος τις κριτικής λογοτεχνίας  συγγραφέας του αφηγηματικού ποιήματος Ερωτόκριτος , επίσης του</a:t>
            </a:r>
          </a:p>
          <a:p>
            <a:pPr algn="ctr"/>
            <a:r>
              <a:rPr lang="el-GR" sz="2800" dirty="0" smtClean="0"/>
              <a:t>θρησκευτικού δράματος ‘</a:t>
            </a:r>
            <a:r>
              <a:rPr lang="el-GR" sz="2800" i="1" dirty="0" smtClean="0"/>
              <a:t>Η Θυσία του Αβραάμ’</a:t>
            </a:r>
            <a:r>
              <a:rPr lang="el-GR" sz="2800" dirty="0"/>
              <a:t>.</a:t>
            </a:r>
          </a:p>
        </p:txBody>
      </p:sp>
      <p:sp>
        <p:nvSpPr>
          <p:cNvPr id="11" name="10 - TextBox"/>
          <p:cNvSpPr txBox="1"/>
          <p:nvPr/>
        </p:nvSpPr>
        <p:spPr>
          <a:xfrm>
            <a:off x="1547664" y="332656"/>
            <a:ext cx="5112568" cy="646331"/>
          </a:xfrm>
          <a:prstGeom prst="rect">
            <a:avLst/>
          </a:prstGeom>
          <a:noFill/>
        </p:spPr>
        <p:txBody>
          <a:bodyPr wrap="square" rtlCol="0">
            <a:spAutoFit/>
          </a:bodyPr>
          <a:lstStyle/>
          <a:p>
            <a:pPr algn="ctr"/>
            <a:r>
              <a:rPr lang="el-GR" sz="3600" b="1" i="1" dirty="0" smtClean="0"/>
              <a:t>Βιογραφικό</a:t>
            </a:r>
            <a:endParaRPr lang="el-GR" sz="3600" b="1" i="1" dirty="0"/>
          </a:p>
        </p:txBody>
      </p:sp>
      <p:sp>
        <p:nvSpPr>
          <p:cNvPr id="13" name="12 - TextBox"/>
          <p:cNvSpPr txBox="1"/>
          <p:nvPr/>
        </p:nvSpPr>
        <p:spPr>
          <a:xfrm>
            <a:off x="899592" y="5877272"/>
            <a:ext cx="6768752" cy="523220"/>
          </a:xfrm>
          <a:prstGeom prst="rect">
            <a:avLst/>
          </a:prstGeom>
          <a:noFill/>
        </p:spPr>
        <p:txBody>
          <a:bodyPr wrap="square" rtlCol="0">
            <a:spAutoFit/>
          </a:bodyPr>
          <a:lstStyle/>
          <a:p>
            <a:pPr algn="ctr">
              <a:buFont typeface="Arial" pitchFamily="34" charset="0"/>
              <a:buChar char="•"/>
            </a:pPr>
            <a:r>
              <a:rPr lang="el-GR" sz="2800" dirty="0" smtClean="0"/>
              <a:t>Ο τόπος γέννησης του ποιητή ήταν η Σητεία </a:t>
            </a:r>
            <a:endParaRPr lang="el-GR" sz="2800" dirty="0"/>
          </a:p>
        </p:txBody>
      </p:sp>
    </p:spTree>
  </p:cSld>
  <p:clrMapOvr>
    <a:masterClrMapping/>
  </p:clrMapOvr>
  <p:transition>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test\Desktop\image040.jpg"/>
          <p:cNvPicPr>
            <a:picLocks noChangeAspect="1" noChangeArrowheads="1"/>
          </p:cNvPicPr>
          <p:nvPr/>
        </p:nvPicPr>
        <p:blipFill>
          <a:blip r:embed="rId2" cstate="print"/>
          <a:srcRect/>
          <a:stretch>
            <a:fillRect/>
          </a:stretch>
        </p:blipFill>
        <p:spPr bwMode="auto">
          <a:xfrm>
            <a:off x="1403648" y="116632"/>
            <a:ext cx="6192688" cy="6515100"/>
          </a:xfrm>
          <a:prstGeom prst="rect">
            <a:avLst/>
          </a:prstGeom>
          <a:ln>
            <a:noFill/>
          </a:ln>
          <a:effectLst>
            <a:outerShdw blurRad="1270000" dist="38100" dir="2700000" sx="104000" sy="104000" algn="tl" rotWithShape="0">
              <a:prstClr val="black">
                <a:alpha val="40000"/>
              </a:prstClr>
            </a:outerShdw>
          </a:effectLst>
        </p:spPr>
      </p:pic>
    </p:spTree>
  </p:cSld>
  <p:clrMapOvr>
    <a:masterClrMapping/>
  </p:clrMapOvr>
  <p:transition>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7544" y="260648"/>
            <a:ext cx="8229600" cy="5976664"/>
          </a:xfrm>
        </p:spPr>
        <p:txBody>
          <a:bodyPr>
            <a:normAutofit fontScale="92500" lnSpcReduction="20000"/>
          </a:bodyPr>
          <a:lstStyle/>
          <a:p>
            <a:pPr algn="ctr">
              <a:buNone/>
            </a:pPr>
            <a:r>
              <a:rPr lang="el-GR" sz="4000" b="1" dirty="0" smtClean="0"/>
              <a:t>Υπόθεση</a:t>
            </a:r>
            <a:endParaRPr lang="el-GR" sz="2800" dirty="0" smtClean="0"/>
          </a:p>
          <a:p>
            <a:pPr algn="ctr">
              <a:buNone/>
            </a:pPr>
            <a:endParaRPr lang="el-GR" sz="2800" b="1" dirty="0" smtClean="0"/>
          </a:p>
          <a:p>
            <a:pPr algn="ctr">
              <a:buNone/>
            </a:pPr>
            <a:r>
              <a:rPr lang="el-GR" sz="3000" b="1" dirty="0" smtClean="0"/>
              <a:t>Στην Αρχαία Αθήνα ζει</a:t>
            </a:r>
            <a:r>
              <a:rPr lang="en-US" sz="2800" dirty="0" smtClean="0"/>
              <a:t>:</a:t>
            </a:r>
            <a:endParaRPr lang="el-GR" sz="2800" dirty="0" smtClean="0"/>
          </a:p>
          <a:p>
            <a:pPr algn="ctr"/>
            <a:r>
              <a:rPr lang="el-GR" sz="3000" dirty="0" smtClean="0"/>
              <a:t>Ο βασιλιάς «Ηρακλής» μαζί με την γυναίκα του Αρετούσα</a:t>
            </a:r>
          </a:p>
          <a:p>
            <a:pPr algn="ctr">
              <a:buNone/>
            </a:pPr>
            <a:endParaRPr lang="el-GR" sz="2800" b="1" dirty="0" smtClean="0"/>
          </a:p>
          <a:p>
            <a:pPr algn="ctr">
              <a:buNone/>
            </a:pPr>
            <a:r>
              <a:rPr lang="el-GR" sz="3000" b="1" dirty="0" smtClean="0"/>
              <a:t>Ο Ερωτόκριτος</a:t>
            </a:r>
          </a:p>
          <a:p>
            <a:pPr algn="ctr"/>
            <a:r>
              <a:rPr lang="el-GR" sz="3000" dirty="0" smtClean="0"/>
              <a:t>Απελπισμένος </a:t>
            </a:r>
          </a:p>
          <a:p>
            <a:pPr algn="ctr"/>
            <a:endParaRPr lang="el-GR" sz="3000" dirty="0" smtClean="0"/>
          </a:p>
          <a:p>
            <a:pPr algn="ctr"/>
            <a:r>
              <a:rPr lang="el-GR" sz="3000" dirty="0" smtClean="0"/>
              <a:t>Δεν μπορεί να φανερώσει τον έρωτα του</a:t>
            </a:r>
          </a:p>
          <a:p>
            <a:pPr algn="ctr"/>
            <a:endParaRPr lang="el-GR" sz="3000" dirty="0" smtClean="0"/>
          </a:p>
          <a:p>
            <a:pPr algn="ctr"/>
            <a:r>
              <a:rPr lang="el-GR" sz="3000" dirty="0" smtClean="0"/>
              <a:t>Περιορίζεται σε καντάδες </a:t>
            </a:r>
          </a:p>
          <a:p>
            <a:pPr algn="ctr"/>
            <a:endParaRPr lang="el-GR" sz="3000" dirty="0" smtClean="0"/>
          </a:p>
          <a:p>
            <a:pPr algn="ctr"/>
            <a:r>
              <a:rPr lang="el-GR" sz="3000" dirty="0" smtClean="0"/>
              <a:t>Ξενιτεύεται στον Εύριπο</a:t>
            </a:r>
          </a:p>
          <a:p>
            <a:pPr algn="ctr">
              <a:buNone/>
            </a:pPr>
            <a:endParaRPr lang="el-GR" sz="2800" b="1" dirty="0" smtClean="0"/>
          </a:p>
          <a:p>
            <a:pPr algn="ctr">
              <a:buNone/>
            </a:pPr>
            <a:endParaRPr lang="el-GR" sz="2800" dirty="0" smtClean="0"/>
          </a:p>
          <a:p>
            <a:pPr algn="ctr"/>
            <a:endParaRPr lang="el-GR"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7544" y="188641"/>
            <a:ext cx="8229600" cy="3096343"/>
          </a:xfrm>
        </p:spPr>
        <p:txBody>
          <a:bodyPr/>
          <a:lstStyle/>
          <a:p>
            <a:pPr algn="ctr">
              <a:buNone/>
            </a:pPr>
            <a:r>
              <a:rPr lang="el-GR" dirty="0" smtClean="0"/>
              <a:t> </a:t>
            </a:r>
            <a:r>
              <a:rPr lang="el-GR" sz="2800" b="1" dirty="0" smtClean="0"/>
              <a:t>Ο Βασιλιάς</a:t>
            </a:r>
            <a:r>
              <a:rPr lang="en-US" sz="2800" b="1" dirty="0" smtClean="0"/>
              <a:t>:</a:t>
            </a:r>
            <a:endParaRPr lang="el-GR" b="1" dirty="0" smtClean="0"/>
          </a:p>
          <a:p>
            <a:pPr algn="ctr"/>
            <a:r>
              <a:rPr lang="el-GR" sz="2800" dirty="0" smtClean="0"/>
              <a:t>Οργανώνει κονταροχτύπημα</a:t>
            </a:r>
          </a:p>
          <a:p>
            <a:pPr algn="ctr"/>
            <a:r>
              <a:rPr lang="el-GR" sz="2800" dirty="0" smtClean="0"/>
              <a:t>Νικητής είναι ο Ερωτόκριτος </a:t>
            </a:r>
          </a:p>
          <a:p>
            <a:pPr algn="ctr"/>
            <a:r>
              <a:rPr lang="el-GR" sz="2800" dirty="0" smtClean="0"/>
              <a:t>Θυμώνει και εξορίζει τον Ερωτόκριτο </a:t>
            </a:r>
          </a:p>
          <a:p>
            <a:pPr algn="ctr"/>
            <a:r>
              <a:rPr lang="el-GR" sz="2800" dirty="0" smtClean="0"/>
              <a:t>Δέχεται την πρόταση του βασιλόπουλου του Βυζαντίου</a:t>
            </a:r>
          </a:p>
          <a:p>
            <a:pPr algn="ctr"/>
            <a:endParaRPr lang="el-GR" sz="2800" dirty="0" smtClean="0"/>
          </a:p>
          <a:p>
            <a:pPr algn="ctr"/>
            <a:endParaRPr lang="el-GR" sz="2800" dirty="0" smtClean="0"/>
          </a:p>
        </p:txBody>
      </p:sp>
      <p:sp>
        <p:nvSpPr>
          <p:cNvPr id="6" name="5 - TextBox"/>
          <p:cNvSpPr txBox="1"/>
          <p:nvPr/>
        </p:nvSpPr>
        <p:spPr>
          <a:xfrm>
            <a:off x="971600" y="3429000"/>
            <a:ext cx="6696744" cy="523220"/>
          </a:xfrm>
          <a:prstGeom prst="rect">
            <a:avLst/>
          </a:prstGeom>
          <a:noFill/>
        </p:spPr>
        <p:txBody>
          <a:bodyPr wrap="square" rtlCol="0">
            <a:spAutoFit/>
          </a:bodyPr>
          <a:lstStyle/>
          <a:p>
            <a:pPr algn="ctr"/>
            <a:r>
              <a:rPr lang="el-GR" sz="2800" b="1" dirty="0" smtClean="0"/>
              <a:t>Υπόθεση</a:t>
            </a:r>
            <a:endParaRPr lang="el-GR" sz="2800" b="1" dirty="0"/>
          </a:p>
        </p:txBody>
      </p:sp>
      <p:sp>
        <p:nvSpPr>
          <p:cNvPr id="7" name="6 - TextBox"/>
          <p:cNvSpPr txBox="1"/>
          <p:nvPr/>
        </p:nvSpPr>
        <p:spPr>
          <a:xfrm>
            <a:off x="1115616" y="4221088"/>
            <a:ext cx="6984776" cy="2954655"/>
          </a:xfrm>
          <a:prstGeom prst="rect">
            <a:avLst/>
          </a:prstGeom>
          <a:noFill/>
        </p:spPr>
        <p:txBody>
          <a:bodyPr wrap="square" rtlCol="0">
            <a:spAutoFit/>
          </a:bodyPr>
          <a:lstStyle/>
          <a:p>
            <a:pPr algn="ctr"/>
            <a:r>
              <a:rPr lang="el-GR" sz="2800" b="1" dirty="0" smtClean="0"/>
              <a:t>Μετά από τρία χρόνια</a:t>
            </a:r>
            <a:r>
              <a:rPr lang="en-US" sz="2800" dirty="0" smtClean="0"/>
              <a:t>:</a:t>
            </a:r>
            <a:endParaRPr lang="el-GR" sz="2800" dirty="0" smtClean="0"/>
          </a:p>
          <a:p>
            <a:pPr algn="ctr">
              <a:buFont typeface="Arial" pitchFamily="34" charset="0"/>
              <a:buChar char="•"/>
            </a:pPr>
            <a:r>
              <a:rPr lang="el-GR" sz="2800" dirty="0" smtClean="0"/>
              <a:t>Οι Βλάχοι πολιορκούν την Αθήνα</a:t>
            </a:r>
          </a:p>
          <a:p>
            <a:pPr algn="ctr">
              <a:buFont typeface="Arial" pitchFamily="34" charset="0"/>
              <a:buChar char="•"/>
            </a:pPr>
            <a:endParaRPr lang="el-GR" sz="2800" dirty="0" smtClean="0"/>
          </a:p>
          <a:p>
            <a:pPr algn="ctr">
              <a:buFont typeface="Arial" pitchFamily="34" charset="0"/>
              <a:buChar char="•"/>
            </a:pPr>
            <a:r>
              <a:rPr lang="el-GR" sz="2800" dirty="0" smtClean="0"/>
              <a:t>Την πόλη σώζει ο Ερωτόκριτος, τραυματίζεται για να σώσει τον βασιλιά.</a:t>
            </a:r>
          </a:p>
          <a:p>
            <a:pPr>
              <a:buFont typeface="Arial" pitchFamily="34" charset="0"/>
              <a:buChar char="•"/>
            </a:pPr>
            <a:endParaRPr lang="el-GR" sz="2800" dirty="0" smtClean="0"/>
          </a:p>
          <a:p>
            <a:r>
              <a:rPr lang="el-GR" dirty="0" smtClean="0"/>
              <a:t> </a:t>
            </a: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TotalTime>
  <Words>624</Words>
  <Application>Microsoft Office PowerPoint</Application>
  <PresentationFormat>Προβολή στην οθόνη (4:3)</PresentationFormat>
  <Paragraphs>76</Paragraphs>
  <Slides>14</Slides>
  <Notes>0</Notes>
  <HiddenSlides>0</HiddenSlides>
  <MMClips>1</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Θέμα του Office</vt:lpstr>
      <vt:lpstr>Toυ Νεκρού αδερφού </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Ερωτόκριτος «Ήρθεν η ώρα κι ο καιρός»</dc:title>
  <dc:creator>Kansu</dc:creator>
  <cp:lastModifiedBy>Your User Name</cp:lastModifiedBy>
  <cp:revision>23</cp:revision>
  <dcterms:created xsi:type="dcterms:W3CDTF">2012-04-27T16:16:58Z</dcterms:created>
  <dcterms:modified xsi:type="dcterms:W3CDTF">2012-06-11T17:45:47Z</dcterms:modified>
</cp:coreProperties>
</file>